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77" r:id="rId1"/>
  </p:sldMasterIdLst>
  <p:notesMasterIdLst>
    <p:notesMasterId r:id="rId28"/>
  </p:notesMasterIdLst>
  <p:handoutMasterIdLst>
    <p:handoutMasterId r:id="rId29"/>
  </p:handoutMasterIdLst>
  <p:sldIdLst>
    <p:sldId id="256" r:id="rId2"/>
    <p:sldId id="257" r:id="rId3"/>
    <p:sldId id="284" r:id="rId4"/>
    <p:sldId id="285" r:id="rId5"/>
    <p:sldId id="265" r:id="rId6"/>
    <p:sldId id="266" r:id="rId7"/>
    <p:sldId id="258" r:id="rId8"/>
    <p:sldId id="259" r:id="rId9"/>
    <p:sldId id="260" r:id="rId10"/>
    <p:sldId id="261" r:id="rId11"/>
    <p:sldId id="262" r:id="rId12"/>
    <p:sldId id="263" r:id="rId13"/>
    <p:sldId id="275" r:id="rId14"/>
    <p:sldId id="276" r:id="rId15"/>
    <p:sldId id="277" r:id="rId16"/>
    <p:sldId id="279" r:id="rId17"/>
    <p:sldId id="280" r:id="rId18"/>
    <p:sldId id="281" r:id="rId19"/>
    <p:sldId id="270" r:id="rId20"/>
    <p:sldId id="271" r:id="rId21"/>
    <p:sldId id="286" r:id="rId22"/>
    <p:sldId id="272" r:id="rId23"/>
    <p:sldId id="288" r:id="rId24"/>
    <p:sldId id="282" r:id="rId25"/>
    <p:sldId id="278" r:id="rId26"/>
    <p:sldId id="283"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9857"/>
  </p:normalViewPr>
  <p:slideViewPr>
    <p:cSldViewPr snapToGrid="0" snapToObjects="1">
      <p:cViewPr varScale="1">
        <p:scale>
          <a:sx n="85" d="100"/>
          <a:sy n="85" d="100"/>
        </p:scale>
        <p:origin x="1864" y="168"/>
      </p:cViewPr>
      <p:guideLst/>
    </p:cSldViewPr>
  </p:slideViewPr>
  <p:notesTextViewPr>
    <p:cViewPr>
      <p:scale>
        <a:sx n="1" d="1"/>
        <a:sy n="1" d="1"/>
      </p:scale>
      <p:origin x="0" y="0"/>
    </p:cViewPr>
  </p:notesTextViewPr>
  <p:notesViewPr>
    <p:cSldViewPr snapToGrid="0" snapToObjects="1">
      <p:cViewPr varScale="1">
        <p:scale>
          <a:sx n="82" d="100"/>
          <a:sy n="82" d="100"/>
        </p:scale>
        <p:origin x="214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694B39-14A1-F74D-B80F-7D932C6925B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2641D28-8BAE-0242-9A97-01738A8588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BDEDF8-5CF3-0C42-8915-1167A66915DA}" type="datetimeFigureOut">
              <a:t>6/12/19</a:t>
            </a:fld>
            <a:endParaRPr lang="en-US"/>
          </a:p>
        </p:txBody>
      </p:sp>
      <p:sp>
        <p:nvSpPr>
          <p:cNvPr id="4" name="Footer Placeholder 3">
            <a:extLst>
              <a:ext uri="{FF2B5EF4-FFF2-40B4-BE49-F238E27FC236}">
                <a16:creationId xmlns:a16="http://schemas.microsoft.com/office/drawing/2014/main" id="{AD35AA2A-951C-9249-8B3D-C65C5748D4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6F41FDA-029C-5D4F-952B-02EFB28C2F6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14AA8C-27D6-CC4E-AD16-82EC09EBBA8C}" type="slidenum">
              <a:t>‹#›</a:t>
            </a:fld>
            <a:endParaRPr lang="en-US"/>
          </a:p>
        </p:txBody>
      </p:sp>
    </p:spTree>
    <p:extLst>
      <p:ext uri="{BB962C8B-B14F-4D97-AF65-F5344CB8AC3E}">
        <p14:creationId xmlns:p14="http://schemas.microsoft.com/office/powerpoint/2010/main" val="33795079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BDA9E5-84BB-A14F-92DB-8EE6C8CAA64E}" type="datetimeFigureOut">
              <a:t>6/12/19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E1F54-EF85-AC4A-9CF8-15D6F174DA44}" type="slidenum">
              <a:t>‹#›</a:t>
            </a:fld>
            <a:endParaRPr lang="en-US"/>
          </a:p>
        </p:txBody>
      </p:sp>
    </p:spTree>
    <p:extLst>
      <p:ext uri="{BB962C8B-B14F-4D97-AF65-F5344CB8AC3E}">
        <p14:creationId xmlns:p14="http://schemas.microsoft.com/office/powerpoint/2010/main" val="3697193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9E1F54-EF85-AC4A-9CF8-15D6F174DA44}" type="slidenum">
              <a:rPr lang="en-US"/>
              <a:t>1</a:t>
            </a:fld>
            <a:endParaRPr lang="en-US"/>
          </a:p>
        </p:txBody>
      </p:sp>
    </p:spTree>
    <p:extLst>
      <p:ext uri="{BB962C8B-B14F-4D97-AF65-F5344CB8AC3E}">
        <p14:creationId xmlns:p14="http://schemas.microsoft.com/office/powerpoint/2010/main" val="3927882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Cắt ngưỡng ở 5</a:t>
            </a:r>
          </a:p>
        </p:txBody>
      </p:sp>
      <p:sp>
        <p:nvSpPr>
          <p:cNvPr id="4" name="Slide Number Placeholder 3"/>
          <p:cNvSpPr>
            <a:spLocks noGrp="1"/>
          </p:cNvSpPr>
          <p:nvPr>
            <p:ph type="sldNum" sz="quarter" idx="5"/>
          </p:nvPr>
        </p:nvSpPr>
        <p:spPr/>
        <p:txBody>
          <a:bodyPr/>
          <a:lstStyle/>
          <a:p>
            <a:fld id="{F79E1F54-EF85-AC4A-9CF8-15D6F174DA44}" type="slidenum">
              <a:rPr lang="en-US"/>
              <a:t>16</a:t>
            </a:fld>
            <a:endParaRPr lang="en-US"/>
          </a:p>
        </p:txBody>
      </p:sp>
    </p:spTree>
    <p:extLst>
      <p:ext uri="{BB962C8B-B14F-4D97-AF65-F5344CB8AC3E}">
        <p14:creationId xmlns:p14="http://schemas.microsoft.com/office/powerpoint/2010/main" val="2988683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Ứng viên tổn thương sáng thu được ở bước 3</a:t>
            </a:r>
          </a:p>
          <a:p>
            <a:r>
              <a:rPr lang="en-US"/>
              <a:t>Cạnh tổn thương sáng thu được ở bước 4</a:t>
            </a:r>
          </a:p>
        </p:txBody>
      </p:sp>
      <p:sp>
        <p:nvSpPr>
          <p:cNvPr id="4" name="Slide Number Placeholder 3"/>
          <p:cNvSpPr>
            <a:spLocks noGrp="1"/>
          </p:cNvSpPr>
          <p:nvPr>
            <p:ph type="sldNum" sz="quarter" idx="5"/>
          </p:nvPr>
        </p:nvSpPr>
        <p:spPr/>
        <p:txBody>
          <a:bodyPr/>
          <a:lstStyle/>
          <a:p>
            <a:fld id="{F79E1F54-EF85-AC4A-9CF8-15D6F174DA44}" type="slidenum">
              <a:rPr lang="en-US"/>
              <a:t>17</a:t>
            </a:fld>
            <a:endParaRPr lang="en-US"/>
          </a:p>
        </p:txBody>
      </p:sp>
    </p:spTree>
    <p:extLst>
      <p:ext uri="{BB962C8B-B14F-4D97-AF65-F5344CB8AC3E}">
        <p14:creationId xmlns:p14="http://schemas.microsoft.com/office/powerpoint/2010/main" val="3213161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bổ sung</a:t>
            </a:r>
          </a:p>
          <a:p>
            <a:r>
              <a:rPr lang="en-US"/>
              <a:t>Lấy kết quả hàm mean trừ đi ảnh sau tiền xử lý</a:t>
            </a:r>
          </a:p>
        </p:txBody>
      </p:sp>
      <p:sp>
        <p:nvSpPr>
          <p:cNvPr id="4" name="Slide Number Placeholder 3"/>
          <p:cNvSpPr>
            <a:spLocks noGrp="1"/>
          </p:cNvSpPr>
          <p:nvPr>
            <p:ph type="sldNum" sz="quarter" idx="5"/>
          </p:nvPr>
        </p:nvSpPr>
        <p:spPr/>
        <p:txBody>
          <a:bodyPr/>
          <a:lstStyle/>
          <a:p>
            <a:fld id="{F79E1F54-EF85-AC4A-9CF8-15D6F174DA44}" type="slidenum">
              <a:rPr lang="en-US"/>
              <a:t>24</a:t>
            </a:fld>
            <a:endParaRPr lang="en-US"/>
          </a:p>
        </p:txBody>
      </p:sp>
    </p:spTree>
    <p:extLst>
      <p:ext uri="{BB962C8B-B14F-4D97-AF65-F5344CB8AC3E}">
        <p14:creationId xmlns:p14="http://schemas.microsoft.com/office/powerpoint/2010/main" val="425166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bổ sung</a:t>
            </a:r>
          </a:p>
        </p:txBody>
      </p:sp>
      <p:sp>
        <p:nvSpPr>
          <p:cNvPr id="4" name="Slide Number Placeholder 3"/>
          <p:cNvSpPr>
            <a:spLocks noGrp="1"/>
          </p:cNvSpPr>
          <p:nvPr>
            <p:ph type="sldNum" sz="quarter" idx="5"/>
          </p:nvPr>
        </p:nvSpPr>
        <p:spPr/>
        <p:txBody>
          <a:bodyPr/>
          <a:lstStyle/>
          <a:p>
            <a:fld id="{F79E1F54-EF85-AC4A-9CF8-15D6F174DA44}" type="slidenum">
              <a:rPr lang="en-US"/>
              <a:t>25</a:t>
            </a:fld>
            <a:endParaRPr lang="en-US"/>
          </a:p>
        </p:txBody>
      </p:sp>
    </p:spTree>
    <p:extLst>
      <p:ext uri="{BB962C8B-B14F-4D97-AF65-F5344CB8AC3E}">
        <p14:creationId xmlns:p14="http://schemas.microsoft.com/office/powerpoint/2010/main" val="3461115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*chuyển chữ thành hình</a:t>
            </a:r>
          </a:p>
          <a:p>
            <a:r>
              <a:rPr lang="en-US"/>
              <a:t>Hình trái: thoái hoá điểm vàng do lão hoá</a:t>
            </a:r>
          </a:p>
          <a:p>
            <a:r>
              <a:rPr lang="en-US"/>
              <a:t>Hình giữa: đái tháo đường võng mạc</a:t>
            </a:r>
          </a:p>
          <a:p>
            <a:r>
              <a:rPr lang="en-US"/>
              <a:t>Hình phải: Glaucoma – tăng nhãn áp</a:t>
            </a:r>
          </a:p>
        </p:txBody>
      </p:sp>
      <p:sp>
        <p:nvSpPr>
          <p:cNvPr id="4" name="Slide Number Placeholder 3"/>
          <p:cNvSpPr>
            <a:spLocks noGrp="1"/>
          </p:cNvSpPr>
          <p:nvPr>
            <p:ph type="sldNum" sz="quarter" idx="5"/>
          </p:nvPr>
        </p:nvSpPr>
        <p:spPr/>
        <p:txBody>
          <a:bodyPr/>
          <a:lstStyle/>
          <a:p>
            <a:fld id="{F79E1F54-EF85-AC4A-9CF8-15D6F174DA44}" type="slidenum">
              <a:rPr lang="en-US"/>
              <a:t>3</a:t>
            </a:fld>
            <a:endParaRPr lang="en-US"/>
          </a:p>
        </p:txBody>
      </p:sp>
    </p:spTree>
    <p:extLst>
      <p:ext uri="{BB962C8B-B14F-4D97-AF65-F5344CB8AC3E}">
        <p14:creationId xmlns:p14="http://schemas.microsoft.com/office/powerpoint/2010/main" val="4014483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9E1F54-EF85-AC4A-9CF8-15D6F174DA44}" type="slidenum">
              <a:rPr lang="en-US"/>
              <a:t>4</a:t>
            </a:fld>
            <a:endParaRPr lang="en-US"/>
          </a:p>
        </p:txBody>
      </p:sp>
    </p:spTree>
    <p:extLst>
      <p:ext uri="{BB962C8B-B14F-4D97-AF65-F5344CB8AC3E}">
        <p14:creationId xmlns:p14="http://schemas.microsoft.com/office/powerpoint/2010/main" val="146044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 khi nói hết slide) Sau đây nhóm em xin được trình bày một số nội dung chính của đề tài</a:t>
            </a:r>
          </a:p>
        </p:txBody>
      </p:sp>
      <p:sp>
        <p:nvSpPr>
          <p:cNvPr id="4" name="Slide Number Placeholder 3"/>
          <p:cNvSpPr>
            <a:spLocks noGrp="1"/>
          </p:cNvSpPr>
          <p:nvPr>
            <p:ph type="sldNum" sz="quarter" idx="5"/>
          </p:nvPr>
        </p:nvSpPr>
        <p:spPr/>
        <p:txBody>
          <a:bodyPr/>
          <a:lstStyle/>
          <a:p>
            <a:fld id="{F79E1F54-EF85-AC4A-9CF8-15D6F174DA44}" type="slidenum">
              <a:rPr lang="en-US"/>
              <a:t>5</a:t>
            </a:fld>
            <a:endParaRPr lang="en-US"/>
          </a:p>
        </p:txBody>
      </p:sp>
    </p:spTree>
    <p:extLst>
      <p:ext uri="{BB962C8B-B14F-4D97-AF65-F5344CB8AC3E}">
        <p14:creationId xmlns:p14="http://schemas.microsoft.com/office/powerpoint/2010/main" val="2381304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Tập STARE là tập dữ liệu ảnh võng mạc được sử dụng phổ biến trong các nghiên cứu về bệnh của ảnh võng mạc mắt, có nguồn gốc từ đại học </a:t>
            </a:r>
            <a:r>
              <a:rPr lang="en-US" sz="1200" b="0" i="0" kern="1200">
                <a:solidFill>
                  <a:schemeClr val="tx1"/>
                </a:solidFill>
                <a:effectLst/>
                <a:latin typeface="+mn-lt"/>
                <a:ea typeface="+mn-ea"/>
                <a:cs typeface="+mn-cs"/>
              </a:rPr>
              <a:t>University of California, San Diego</a:t>
            </a:r>
            <a:endParaRPr lang="en-US"/>
          </a:p>
        </p:txBody>
      </p:sp>
      <p:sp>
        <p:nvSpPr>
          <p:cNvPr id="4" name="Slide Number Placeholder 3"/>
          <p:cNvSpPr>
            <a:spLocks noGrp="1"/>
          </p:cNvSpPr>
          <p:nvPr>
            <p:ph type="sldNum" sz="quarter" idx="5"/>
          </p:nvPr>
        </p:nvSpPr>
        <p:spPr/>
        <p:txBody>
          <a:bodyPr/>
          <a:lstStyle/>
          <a:p>
            <a:fld id="{F79E1F54-EF85-AC4A-9CF8-15D6F174DA44}" type="slidenum">
              <a:rPr lang="en-US"/>
              <a:t>6</a:t>
            </a:fld>
            <a:endParaRPr lang="en-US"/>
          </a:p>
        </p:txBody>
      </p:sp>
    </p:spTree>
    <p:extLst>
      <p:ext uri="{BB962C8B-B14F-4D97-AF65-F5344CB8AC3E}">
        <p14:creationId xmlns:p14="http://schemas.microsoft.com/office/powerpoint/2010/main" val="2816002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9E1F54-EF85-AC4A-9CF8-15D6F174DA44}" type="slidenum">
              <a:rPr lang="en-US"/>
              <a:t>7</a:t>
            </a:fld>
            <a:endParaRPr lang="en-US"/>
          </a:p>
        </p:txBody>
      </p:sp>
    </p:spTree>
    <p:extLst>
      <p:ext uri="{BB962C8B-B14F-4D97-AF65-F5344CB8AC3E}">
        <p14:creationId xmlns:p14="http://schemas.microsoft.com/office/powerpoint/2010/main" val="495949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9E1F54-EF85-AC4A-9CF8-15D6F174DA44}" type="slidenum">
              <a:rPr lang="en-US"/>
              <a:t>8</a:t>
            </a:fld>
            <a:endParaRPr lang="en-US"/>
          </a:p>
        </p:txBody>
      </p:sp>
    </p:spTree>
    <p:extLst>
      <p:ext uri="{BB962C8B-B14F-4D97-AF65-F5344CB8AC3E}">
        <p14:creationId xmlns:p14="http://schemas.microsoft.com/office/powerpoint/2010/main" val="2691239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Kênh màu đỏ ở hình thứ 2 bị bão hoà sáng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Kênh màu xanh dương hình thứ 4 màu tối, độ tương phản thấp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Kênh màu xanh ở hình thứ 3 có độ tương phản cao</a:t>
            </a:r>
          </a:p>
          <a:p>
            <a:pPr marL="171450" indent="-171450">
              <a:buFontTx/>
              <a:buChar char="-"/>
            </a:pPr>
            <a:r>
              <a:rPr lang="en-US">
                <a:sym typeface="Wingdings" pitchFamily="2" charset="2"/>
              </a:rPr>
              <a:t> Sử dụng kênh màu xanh lá để trích xuất được nhiều thông tin nhất</a:t>
            </a:r>
            <a:endParaRPr lang="en-US"/>
          </a:p>
        </p:txBody>
      </p:sp>
      <p:sp>
        <p:nvSpPr>
          <p:cNvPr id="4" name="Slide Number Placeholder 3"/>
          <p:cNvSpPr>
            <a:spLocks noGrp="1"/>
          </p:cNvSpPr>
          <p:nvPr>
            <p:ph type="sldNum" sz="quarter" idx="5"/>
          </p:nvPr>
        </p:nvSpPr>
        <p:spPr/>
        <p:txBody>
          <a:bodyPr/>
          <a:lstStyle/>
          <a:p>
            <a:fld id="{F79E1F54-EF85-AC4A-9CF8-15D6F174DA44}" type="slidenum">
              <a:rPr lang="en-US"/>
              <a:t>13</a:t>
            </a:fld>
            <a:endParaRPr lang="en-US"/>
          </a:p>
        </p:txBody>
      </p:sp>
    </p:spTree>
    <p:extLst>
      <p:ext uri="{BB962C8B-B14F-4D97-AF65-F5344CB8AC3E}">
        <p14:creationId xmlns:p14="http://schemas.microsoft.com/office/powerpoint/2010/main" val="307440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Đổi thành loại bỏ phần nền</a:t>
            </a:r>
          </a:p>
          <a:p>
            <a:pPr marL="171450" indent="-171450">
              <a:buFont typeface="Arial" panose="020B0604020202020204" pitchFamily="34" charset="0"/>
              <a:buChar char="•"/>
            </a:pPr>
            <a:r>
              <a:rPr lang="en-US"/>
              <a:t>Cắt ngưỡng ở giá trị 9</a:t>
            </a:r>
          </a:p>
        </p:txBody>
      </p:sp>
      <p:sp>
        <p:nvSpPr>
          <p:cNvPr id="4" name="Slide Number Placeholder 3"/>
          <p:cNvSpPr>
            <a:spLocks noGrp="1"/>
          </p:cNvSpPr>
          <p:nvPr>
            <p:ph type="sldNum" sz="quarter" idx="5"/>
          </p:nvPr>
        </p:nvSpPr>
        <p:spPr/>
        <p:txBody>
          <a:bodyPr/>
          <a:lstStyle/>
          <a:p>
            <a:fld id="{F79E1F54-EF85-AC4A-9CF8-15D6F174DA44}" type="slidenum">
              <a:rPr lang="en-US"/>
              <a:t>15</a:t>
            </a:fld>
            <a:endParaRPr lang="en-US"/>
          </a:p>
        </p:txBody>
      </p:sp>
    </p:spTree>
    <p:extLst>
      <p:ext uri="{BB962C8B-B14F-4D97-AF65-F5344CB8AC3E}">
        <p14:creationId xmlns:p14="http://schemas.microsoft.com/office/powerpoint/2010/main" val="10846098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EEE78BA-FFF9-124D-BA61-757D011FC0D0}"/>
              </a:ext>
            </a:extLst>
          </p:cNvPr>
          <p:cNvSpPr>
            <a:spLocks noGrp="1"/>
          </p:cNvSpPr>
          <p:nvPr>
            <p:ph type="sldNum" sz="quarter" idx="12"/>
          </p:nvPr>
        </p:nvSpPr>
        <p:spPr/>
        <p:txBody>
          <a:bodyPr/>
          <a:lstStyle/>
          <a:p>
            <a:fld id="{3F530FF4-013A-924C-BA27-6BD6F6A8BE84}" type="slidenum">
              <a:rPr lang="en-US" smtClean="0"/>
              <a:t>‹#›</a:t>
            </a:fld>
            <a:endParaRPr lang="en-US" dirty="0"/>
          </a:p>
        </p:txBody>
      </p:sp>
      <p:pic>
        <p:nvPicPr>
          <p:cNvPr id="7" name="Graphic 6">
            <a:extLst>
              <a:ext uri="{FF2B5EF4-FFF2-40B4-BE49-F238E27FC236}">
                <a16:creationId xmlns:a16="http://schemas.microsoft.com/office/drawing/2014/main" id="{B801F757-EF12-904C-AFEF-D4CD40D06A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25351" y="136524"/>
            <a:ext cx="1551297" cy="1581789"/>
          </a:xfrm>
          <a:prstGeom prst="rect">
            <a:avLst/>
          </a:prstGeom>
        </p:spPr>
      </p:pic>
    </p:spTree>
    <p:extLst>
      <p:ext uri="{BB962C8B-B14F-4D97-AF65-F5344CB8AC3E}">
        <p14:creationId xmlns:p14="http://schemas.microsoft.com/office/powerpoint/2010/main" val="721354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289E6-BC65-F942-A903-10F6DF3EE8E2}"/>
              </a:ext>
            </a:extLst>
          </p:cNvPr>
          <p:cNvSpPr>
            <a:spLocks noGrp="1"/>
          </p:cNvSpPr>
          <p:nvPr>
            <p:ph type="title"/>
          </p:nvPr>
        </p:nvSpPr>
        <p:spPr>
          <a:xfrm>
            <a:off x="1151164" y="1730788"/>
            <a:ext cx="6442281" cy="1281111"/>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AF20E7-EAA7-134A-9AEC-6727F8489B2C}"/>
              </a:ext>
            </a:extLst>
          </p:cNvPr>
          <p:cNvSpPr>
            <a:spLocks noGrp="1"/>
          </p:cNvSpPr>
          <p:nvPr>
            <p:ph type="body" orient="vert" idx="1"/>
          </p:nvPr>
        </p:nvSpPr>
        <p:spPr>
          <a:xfrm>
            <a:off x="628650" y="1825625"/>
            <a:ext cx="78867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F1AEC-4162-3F4D-BB25-E364F1F938EA}"/>
              </a:ext>
            </a:extLst>
          </p:cNvPr>
          <p:cNvSpPr>
            <a:spLocks noGrp="1"/>
          </p:cNvSpPr>
          <p:nvPr>
            <p:ph type="dt" sz="half" idx="10"/>
          </p:nvPr>
        </p:nvSpPr>
        <p:spPr>
          <a:xfrm>
            <a:off x="628650" y="6356351"/>
            <a:ext cx="2057400" cy="365125"/>
          </a:xfrm>
          <a:prstGeom prst="rect">
            <a:avLst/>
          </a:prstGeom>
        </p:spPr>
        <p:txBody>
          <a:bodyPr/>
          <a:lstStyle/>
          <a:p>
            <a:fld id="{3E16E7CA-4B87-394F-9EDC-21035BFA69CC}" type="datetime1">
              <a:rPr lang="en-US"/>
              <a:t>6/12/19</a:t>
            </a:fld>
            <a:endParaRPr lang="en-US" dirty="0"/>
          </a:p>
        </p:txBody>
      </p:sp>
      <p:sp>
        <p:nvSpPr>
          <p:cNvPr id="5" name="Footer Placeholder 4">
            <a:extLst>
              <a:ext uri="{FF2B5EF4-FFF2-40B4-BE49-F238E27FC236}">
                <a16:creationId xmlns:a16="http://schemas.microsoft.com/office/drawing/2014/main" id="{AC0A5AAD-1361-6E45-964E-F4CCF20F11D6}"/>
              </a:ext>
            </a:extLst>
          </p:cNvPr>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3D139BB1-4FA2-474A-9A12-5C857EFDDDF4}"/>
              </a:ext>
            </a:extLst>
          </p:cNvPr>
          <p:cNvSpPr>
            <a:spLocks noGrp="1"/>
          </p:cNvSpPr>
          <p:nvPr>
            <p:ph type="sldNum" sz="quarter" idx="12"/>
          </p:nvPr>
        </p:nvSpPr>
        <p:spPr/>
        <p:txBody>
          <a:bodyPr/>
          <a:lstStyle/>
          <a:p>
            <a:fld id="{3F530FF4-013A-924C-BA27-6BD6F6A8BE84}" type="slidenum">
              <a:rPr lang="en-US" smtClean="0"/>
              <a:t>‹#›</a:t>
            </a:fld>
            <a:endParaRPr lang="en-US" dirty="0"/>
          </a:p>
        </p:txBody>
      </p:sp>
    </p:spTree>
    <p:extLst>
      <p:ext uri="{BB962C8B-B14F-4D97-AF65-F5344CB8AC3E}">
        <p14:creationId xmlns:p14="http://schemas.microsoft.com/office/powerpoint/2010/main" val="954359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4634F7-B49F-964E-B308-2D035E0645DD}"/>
              </a:ext>
            </a:extLst>
          </p:cNvPr>
          <p:cNvSpPr>
            <a:spLocks noGrp="1"/>
          </p:cNvSpPr>
          <p:nvPr>
            <p:ph type="title" orient="vert"/>
          </p:nvPr>
        </p:nvSpPr>
        <p:spPr>
          <a:xfrm>
            <a:off x="6543675" y="365125"/>
            <a:ext cx="1971675"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387321-6BEE-6A4D-949C-D337C7D7BB7B}"/>
              </a:ext>
            </a:extLst>
          </p:cNvPr>
          <p:cNvSpPr>
            <a:spLocks noGrp="1"/>
          </p:cNvSpPr>
          <p:nvPr>
            <p:ph type="body" orient="vert" idx="1"/>
          </p:nvPr>
        </p:nvSpPr>
        <p:spPr>
          <a:xfrm>
            <a:off x="628650" y="365125"/>
            <a:ext cx="5800725"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2A13A6-5D45-1248-A465-A5785BCFD983}"/>
              </a:ext>
            </a:extLst>
          </p:cNvPr>
          <p:cNvSpPr>
            <a:spLocks noGrp="1"/>
          </p:cNvSpPr>
          <p:nvPr>
            <p:ph type="dt" sz="half" idx="10"/>
          </p:nvPr>
        </p:nvSpPr>
        <p:spPr>
          <a:xfrm>
            <a:off x="628650" y="6356351"/>
            <a:ext cx="2057400" cy="365125"/>
          </a:xfrm>
          <a:prstGeom prst="rect">
            <a:avLst/>
          </a:prstGeom>
        </p:spPr>
        <p:txBody>
          <a:bodyPr/>
          <a:lstStyle/>
          <a:p>
            <a:fld id="{981649C7-51E8-B64B-A570-A56D731741D4}" type="datetime1">
              <a:rPr lang="en-US"/>
              <a:t>6/12/19</a:t>
            </a:fld>
            <a:endParaRPr lang="en-US" dirty="0"/>
          </a:p>
        </p:txBody>
      </p:sp>
      <p:sp>
        <p:nvSpPr>
          <p:cNvPr id="5" name="Footer Placeholder 4">
            <a:extLst>
              <a:ext uri="{FF2B5EF4-FFF2-40B4-BE49-F238E27FC236}">
                <a16:creationId xmlns:a16="http://schemas.microsoft.com/office/drawing/2014/main" id="{11C5ADE7-E1BC-6843-927E-3D94A7620025}"/>
              </a:ext>
            </a:extLst>
          </p:cNvPr>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8FF07DEB-DC72-BB47-9DDD-138106B678DF}"/>
              </a:ext>
            </a:extLst>
          </p:cNvPr>
          <p:cNvSpPr>
            <a:spLocks noGrp="1"/>
          </p:cNvSpPr>
          <p:nvPr>
            <p:ph type="sldNum" sz="quarter" idx="12"/>
          </p:nvPr>
        </p:nvSpPr>
        <p:spPr/>
        <p:txBody>
          <a:bodyPr/>
          <a:lstStyle/>
          <a:p>
            <a:fld id="{3F530FF4-013A-924C-BA27-6BD6F6A8BE84}" type="slidenum">
              <a:rPr lang="en-US" smtClean="0"/>
              <a:t>‹#›</a:t>
            </a:fld>
            <a:endParaRPr lang="en-US" dirty="0"/>
          </a:p>
        </p:txBody>
      </p:sp>
    </p:spTree>
    <p:extLst>
      <p:ext uri="{BB962C8B-B14F-4D97-AF65-F5344CB8AC3E}">
        <p14:creationId xmlns:p14="http://schemas.microsoft.com/office/powerpoint/2010/main" val="2457034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0E8450-C743-6C4D-A049-C5DC725E9DA0}"/>
              </a:ext>
            </a:extLst>
          </p:cNvPr>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1839517-E093-F840-B82C-E06AD576128D}"/>
              </a:ext>
            </a:extLst>
          </p:cNvPr>
          <p:cNvSpPr>
            <a:spLocks noGrp="1"/>
          </p:cNvSpPr>
          <p:nvPr>
            <p:ph type="sldNum" sz="quarter" idx="12"/>
          </p:nvPr>
        </p:nvSpPr>
        <p:spPr/>
        <p:txBody>
          <a:bodyPr/>
          <a:lstStyle/>
          <a:p>
            <a:fld id="{3F530FF4-013A-924C-BA27-6BD6F6A8BE84}" type="slidenum">
              <a:rPr lang="en-US" smtClean="0"/>
              <a:t>‹#›</a:t>
            </a:fld>
            <a:endParaRPr lang="en-US" dirty="0"/>
          </a:p>
        </p:txBody>
      </p:sp>
      <p:pic>
        <p:nvPicPr>
          <p:cNvPr id="8" name="Graphic 7">
            <a:extLst>
              <a:ext uri="{FF2B5EF4-FFF2-40B4-BE49-F238E27FC236}">
                <a16:creationId xmlns:a16="http://schemas.microsoft.com/office/drawing/2014/main" id="{D31E0EAD-C6C6-1642-8237-24B1087D8E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1248" y="83127"/>
            <a:ext cx="723937" cy="738167"/>
          </a:xfrm>
          <a:prstGeom prst="rect">
            <a:avLst/>
          </a:prstGeom>
        </p:spPr>
      </p:pic>
      <p:cxnSp>
        <p:nvCxnSpPr>
          <p:cNvPr id="10" name="Straight Connector 9">
            <a:extLst>
              <a:ext uri="{FF2B5EF4-FFF2-40B4-BE49-F238E27FC236}">
                <a16:creationId xmlns:a16="http://schemas.microsoft.com/office/drawing/2014/main" id="{889ADAEB-D961-E846-9128-282A64825ECA}"/>
              </a:ext>
            </a:extLst>
          </p:cNvPr>
          <p:cNvCxnSpPr>
            <a:cxnSpLocks/>
          </p:cNvCxnSpPr>
          <p:nvPr userDrawn="1"/>
        </p:nvCxnSpPr>
        <p:spPr>
          <a:xfrm>
            <a:off x="273132" y="950026"/>
            <a:ext cx="857398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662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2F8D2-9C0B-6E45-9345-1FC00F8A1B0B}"/>
              </a:ext>
            </a:extLst>
          </p:cNvPr>
          <p:cNvSpPr>
            <a:spLocks noGrp="1"/>
          </p:cNvSpPr>
          <p:nvPr>
            <p:ph type="title"/>
          </p:nvPr>
        </p:nvSpPr>
        <p:spPr>
          <a:xfrm>
            <a:off x="623888" y="1709739"/>
            <a:ext cx="7886700" cy="2852737"/>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D4B8DDBE-0F14-B149-966E-2612EFBECD82}"/>
              </a:ext>
            </a:extLst>
          </p:cNvPr>
          <p:cNvSpPr>
            <a:spLocks noGrp="1"/>
          </p:cNvSpPr>
          <p:nvPr>
            <p:ph type="body" idx="1"/>
          </p:nvPr>
        </p:nvSpPr>
        <p:spPr>
          <a:xfrm>
            <a:off x="623888" y="4589464"/>
            <a:ext cx="7886700" cy="1500187"/>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E6A21C-8E01-B74B-863F-CF389507351B}"/>
              </a:ext>
            </a:extLst>
          </p:cNvPr>
          <p:cNvSpPr>
            <a:spLocks noGrp="1"/>
          </p:cNvSpPr>
          <p:nvPr>
            <p:ph type="dt" sz="half" idx="10"/>
          </p:nvPr>
        </p:nvSpPr>
        <p:spPr>
          <a:xfrm>
            <a:off x="628650" y="6356351"/>
            <a:ext cx="2057400" cy="365125"/>
          </a:xfrm>
          <a:prstGeom prst="rect">
            <a:avLst/>
          </a:prstGeom>
        </p:spPr>
        <p:txBody>
          <a:bodyPr/>
          <a:lstStyle/>
          <a:p>
            <a:fld id="{1F515D77-4497-6B41-8008-9FDFBAE6E6C9}" type="datetime1">
              <a:rPr lang="en-US"/>
              <a:t>6/12/19</a:t>
            </a:fld>
            <a:endParaRPr lang="en-US" dirty="0"/>
          </a:p>
        </p:txBody>
      </p:sp>
      <p:sp>
        <p:nvSpPr>
          <p:cNvPr id="5" name="Footer Placeholder 4">
            <a:extLst>
              <a:ext uri="{FF2B5EF4-FFF2-40B4-BE49-F238E27FC236}">
                <a16:creationId xmlns:a16="http://schemas.microsoft.com/office/drawing/2014/main" id="{C6E922F4-F7AD-FF4C-BD49-10E41EBCE937}"/>
              </a:ext>
            </a:extLst>
          </p:cNvPr>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89116FF3-1C46-A444-850E-5176B88A6403}"/>
              </a:ext>
            </a:extLst>
          </p:cNvPr>
          <p:cNvSpPr>
            <a:spLocks noGrp="1"/>
          </p:cNvSpPr>
          <p:nvPr>
            <p:ph type="sldNum" sz="quarter" idx="12"/>
          </p:nvPr>
        </p:nvSpPr>
        <p:spPr/>
        <p:txBody>
          <a:bodyPr/>
          <a:lstStyle/>
          <a:p>
            <a:fld id="{3F530FF4-013A-924C-BA27-6BD6F6A8BE84}" type="slidenum">
              <a:rPr lang="en-US" smtClean="0"/>
              <a:t>‹#›</a:t>
            </a:fld>
            <a:endParaRPr lang="en-US" dirty="0"/>
          </a:p>
        </p:txBody>
      </p:sp>
    </p:spTree>
    <p:extLst>
      <p:ext uri="{BB962C8B-B14F-4D97-AF65-F5344CB8AC3E}">
        <p14:creationId xmlns:p14="http://schemas.microsoft.com/office/powerpoint/2010/main" val="1581119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9ED16-C7DC-7C48-A010-154526A23DB4}"/>
              </a:ext>
            </a:extLst>
          </p:cNvPr>
          <p:cNvSpPr>
            <a:spLocks noGrp="1"/>
          </p:cNvSpPr>
          <p:nvPr>
            <p:ph type="title"/>
          </p:nvPr>
        </p:nvSpPr>
        <p:spPr>
          <a:xfrm>
            <a:off x="1151164" y="1730788"/>
            <a:ext cx="6442281" cy="1281111"/>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A52AF96-F1F9-CB47-AB55-F9D92B27FD99}"/>
              </a:ext>
            </a:extLst>
          </p:cNvPr>
          <p:cNvSpPr>
            <a:spLocks noGrp="1"/>
          </p:cNvSpPr>
          <p:nvPr>
            <p:ph sz="half" idx="1"/>
          </p:nvPr>
        </p:nvSpPr>
        <p:spPr>
          <a:xfrm>
            <a:off x="628650" y="1825625"/>
            <a:ext cx="388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882D63-306E-554B-9B7A-BF2FB34255E9}"/>
              </a:ext>
            </a:extLst>
          </p:cNvPr>
          <p:cNvSpPr>
            <a:spLocks noGrp="1"/>
          </p:cNvSpPr>
          <p:nvPr>
            <p:ph sz="half" idx="2"/>
          </p:nvPr>
        </p:nvSpPr>
        <p:spPr>
          <a:xfrm>
            <a:off x="4629150" y="1825625"/>
            <a:ext cx="38862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001D2E-4937-6445-B18A-0AED674EC74B}"/>
              </a:ext>
            </a:extLst>
          </p:cNvPr>
          <p:cNvSpPr>
            <a:spLocks noGrp="1"/>
          </p:cNvSpPr>
          <p:nvPr>
            <p:ph type="dt" sz="half" idx="10"/>
          </p:nvPr>
        </p:nvSpPr>
        <p:spPr>
          <a:xfrm>
            <a:off x="628650" y="6356351"/>
            <a:ext cx="2057400" cy="365125"/>
          </a:xfrm>
          <a:prstGeom prst="rect">
            <a:avLst/>
          </a:prstGeom>
        </p:spPr>
        <p:txBody>
          <a:bodyPr/>
          <a:lstStyle/>
          <a:p>
            <a:fld id="{273DD78C-D8C1-EF4C-86D3-C9548396A170}" type="datetime1">
              <a:rPr lang="en-US"/>
              <a:t>6/12/19</a:t>
            </a:fld>
            <a:endParaRPr lang="en-US" dirty="0"/>
          </a:p>
        </p:txBody>
      </p:sp>
      <p:sp>
        <p:nvSpPr>
          <p:cNvPr id="6" name="Footer Placeholder 5">
            <a:extLst>
              <a:ext uri="{FF2B5EF4-FFF2-40B4-BE49-F238E27FC236}">
                <a16:creationId xmlns:a16="http://schemas.microsoft.com/office/drawing/2014/main" id="{8C003920-8D3D-B746-BD3A-9763D760F324}"/>
              </a:ext>
            </a:extLst>
          </p:cNvPr>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2EBB4235-423F-A743-9140-E6C5974C6004}"/>
              </a:ext>
            </a:extLst>
          </p:cNvPr>
          <p:cNvSpPr>
            <a:spLocks noGrp="1"/>
          </p:cNvSpPr>
          <p:nvPr>
            <p:ph type="sldNum" sz="quarter" idx="12"/>
          </p:nvPr>
        </p:nvSpPr>
        <p:spPr/>
        <p:txBody>
          <a:bodyPr/>
          <a:lstStyle/>
          <a:p>
            <a:fld id="{3F530FF4-013A-924C-BA27-6BD6F6A8BE84}" type="slidenum">
              <a:rPr lang="en-US" smtClean="0"/>
              <a:t>‹#›</a:t>
            </a:fld>
            <a:endParaRPr lang="en-US" dirty="0"/>
          </a:p>
        </p:txBody>
      </p:sp>
    </p:spTree>
    <p:extLst>
      <p:ext uri="{BB962C8B-B14F-4D97-AF65-F5344CB8AC3E}">
        <p14:creationId xmlns:p14="http://schemas.microsoft.com/office/powerpoint/2010/main" val="94838883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89546-5E34-FD4E-A142-132FA2B80259}"/>
              </a:ext>
            </a:extLst>
          </p:cNvPr>
          <p:cNvSpPr>
            <a:spLocks noGrp="1"/>
          </p:cNvSpPr>
          <p:nvPr>
            <p:ph type="title"/>
          </p:nvPr>
        </p:nvSpPr>
        <p:spPr>
          <a:xfrm>
            <a:off x="629841" y="365126"/>
            <a:ext cx="78867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77F4724-7F5D-0C48-A9C3-24A714049382}"/>
              </a:ext>
            </a:extLst>
          </p:cNvPr>
          <p:cNvSpPr>
            <a:spLocks noGrp="1"/>
          </p:cNvSpPr>
          <p:nvPr>
            <p:ph type="body" idx="1"/>
          </p:nvPr>
        </p:nvSpPr>
        <p:spPr>
          <a:xfrm>
            <a:off x="629842" y="1681163"/>
            <a:ext cx="3868340"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1A82D30-05D3-C949-9A32-44B536D10064}"/>
              </a:ext>
            </a:extLst>
          </p:cNvPr>
          <p:cNvSpPr>
            <a:spLocks noGrp="1"/>
          </p:cNvSpPr>
          <p:nvPr>
            <p:ph sz="half" idx="2"/>
          </p:nvPr>
        </p:nvSpPr>
        <p:spPr>
          <a:xfrm>
            <a:off x="629842" y="2505075"/>
            <a:ext cx="3868340"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F5F6CF-9AB2-E741-85F4-0EEBCE20451A}"/>
              </a:ext>
            </a:extLst>
          </p:cNvPr>
          <p:cNvSpPr>
            <a:spLocks noGrp="1"/>
          </p:cNvSpPr>
          <p:nvPr>
            <p:ph type="body" sz="quarter" idx="3"/>
          </p:nvPr>
        </p:nvSpPr>
        <p:spPr>
          <a:xfrm>
            <a:off x="4629150" y="1681163"/>
            <a:ext cx="3887391" cy="82391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DD4DC8E-C2D0-964D-8C29-8DCE5A9D4D95}"/>
              </a:ext>
            </a:extLst>
          </p:cNvPr>
          <p:cNvSpPr>
            <a:spLocks noGrp="1"/>
          </p:cNvSpPr>
          <p:nvPr>
            <p:ph sz="quarter" idx="4"/>
          </p:nvPr>
        </p:nvSpPr>
        <p:spPr>
          <a:xfrm>
            <a:off x="4629150" y="2505075"/>
            <a:ext cx="3887391"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5EF144-D086-F744-8EF3-6524457FD99C}"/>
              </a:ext>
            </a:extLst>
          </p:cNvPr>
          <p:cNvSpPr>
            <a:spLocks noGrp="1"/>
          </p:cNvSpPr>
          <p:nvPr>
            <p:ph type="dt" sz="half" idx="10"/>
          </p:nvPr>
        </p:nvSpPr>
        <p:spPr>
          <a:xfrm>
            <a:off x="628650" y="6356351"/>
            <a:ext cx="2057400" cy="365125"/>
          </a:xfrm>
          <a:prstGeom prst="rect">
            <a:avLst/>
          </a:prstGeom>
        </p:spPr>
        <p:txBody>
          <a:bodyPr/>
          <a:lstStyle/>
          <a:p>
            <a:fld id="{7FC08CBB-CF69-AF4E-B951-9AF5ED9FA9B0}" type="datetime1">
              <a:rPr lang="en-US"/>
              <a:t>6/12/19</a:t>
            </a:fld>
            <a:endParaRPr lang="en-US" dirty="0"/>
          </a:p>
        </p:txBody>
      </p:sp>
      <p:sp>
        <p:nvSpPr>
          <p:cNvPr id="8" name="Footer Placeholder 7">
            <a:extLst>
              <a:ext uri="{FF2B5EF4-FFF2-40B4-BE49-F238E27FC236}">
                <a16:creationId xmlns:a16="http://schemas.microsoft.com/office/drawing/2014/main" id="{33ED5D82-C156-664C-9076-E979D401A059}"/>
              </a:ext>
            </a:extLst>
          </p:cNvPr>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C965F5D7-2132-8048-B2BC-6953D21606DA}"/>
              </a:ext>
            </a:extLst>
          </p:cNvPr>
          <p:cNvSpPr>
            <a:spLocks noGrp="1"/>
          </p:cNvSpPr>
          <p:nvPr>
            <p:ph type="sldNum" sz="quarter" idx="12"/>
          </p:nvPr>
        </p:nvSpPr>
        <p:spPr/>
        <p:txBody>
          <a:bodyPr/>
          <a:lstStyle/>
          <a:p>
            <a:fld id="{3F530FF4-013A-924C-BA27-6BD6F6A8BE84}" type="slidenum">
              <a:rPr lang="en-US" smtClean="0"/>
              <a:t>‹#›</a:t>
            </a:fld>
            <a:endParaRPr lang="en-US" dirty="0"/>
          </a:p>
        </p:txBody>
      </p:sp>
    </p:spTree>
    <p:extLst>
      <p:ext uri="{BB962C8B-B14F-4D97-AF65-F5344CB8AC3E}">
        <p14:creationId xmlns:p14="http://schemas.microsoft.com/office/powerpoint/2010/main" val="137406043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1B202-B95B-7048-BEB9-1CD45BA9CCAC}"/>
              </a:ext>
            </a:extLst>
          </p:cNvPr>
          <p:cNvSpPr>
            <a:spLocks noGrp="1"/>
          </p:cNvSpPr>
          <p:nvPr>
            <p:ph type="title"/>
          </p:nvPr>
        </p:nvSpPr>
        <p:spPr>
          <a:xfrm>
            <a:off x="1151164" y="1730788"/>
            <a:ext cx="6442281" cy="1281111"/>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080D9C39-D1E1-D542-97CF-1012843E5E26}"/>
              </a:ext>
            </a:extLst>
          </p:cNvPr>
          <p:cNvSpPr>
            <a:spLocks noGrp="1"/>
          </p:cNvSpPr>
          <p:nvPr>
            <p:ph type="dt" sz="half" idx="10"/>
          </p:nvPr>
        </p:nvSpPr>
        <p:spPr>
          <a:xfrm>
            <a:off x="628650" y="6356351"/>
            <a:ext cx="2057400" cy="365125"/>
          </a:xfrm>
          <a:prstGeom prst="rect">
            <a:avLst/>
          </a:prstGeom>
        </p:spPr>
        <p:txBody>
          <a:bodyPr/>
          <a:lstStyle/>
          <a:p>
            <a:fld id="{51C9D222-70F3-4146-BF21-3891DCA58A58}" type="datetime1">
              <a:rPr lang="en-US"/>
              <a:t>6/12/19</a:t>
            </a:fld>
            <a:endParaRPr lang="en-US" dirty="0"/>
          </a:p>
        </p:txBody>
      </p:sp>
      <p:sp>
        <p:nvSpPr>
          <p:cNvPr id="4" name="Footer Placeholder 3">
            <a:extLst>
              <a:ext uri="{FF2B5EF4-FFF2-40B4-BE49-F238E27FC236}">
                <a16:creationId xmlns:a16="http://schemas.microsoft.com/office/drawing/2014/main" id="{B4F687BD-1AED-994C-9B9C-021C64AD7F4F}"/>
              </a:ext>
            </a:extLst>
          </p:cNvPr>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BBADA124-CAB6-4249-9E59-9ABA09BB7780}"/>
              </a:ext>
            </a:extLst>
          </p:cNvPr>
          <p:cNvSpPr>
            <a:spLocks noGrp="1"/>
          </p:cNvSpPr>
          <p:nvPr>
            <p:ph type="sldNum" sz="quarter" idx="12"/>
          </p:nvPr>
        </p:nvSpPr>
        <p:spPr/>
        <p:txBody>
          <a:bodyPr/>
          <a:lstStyle/>
          <a:p>
            <a:fld id="{3F530FF4-013A-924C-BA27-6BD6F6A8BE84}" type="slidenum">
              <a:rPr lang="en-US" smtClean="0"/>
              <a:t>‹#›</a:t>
            </a:fld>
            <a:endParaRPr lang="en-US" dirty="0"/>
          </a:p>
        </p:txBody>
      </p:sp>
    </p:spTree>
    <p:extLst>
      <p:ext uri="{BB962C8B-B14F-4D97-AF65-F5344CB8AC3E}">
        <p14:creationId xmlns:p14="http://schemas.microsoft.com/office/powerpoint/2010/main" val="2599746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C992D-5312-034C-991E-72AD35A20865}"/>
              </a:ext>
            </a:extLst>
          </p:cNvPr>
          <p:cNvSpPr>
            <a:spLocks noGrp="1"/>
          </p:cNvSpPr>
          <p:nvPr>
            <p:ph type="dt" sz="half" idx="10"/>
          </p:nvPr>
        </p:nvSpPr>
        <p:spPr>
          <a:xfrm>
            <a:off x="628650" y="6356351"/>
            <a:ext cx="2057400" cy="365125"/>
          </a:xfrm>
          <a:prstGeom prst="rect">
            <a:avLst/>
          </a:prstGeom>
        </p:spPr>
        <p:txBody>
          <a:bodyPr/>
          <a:lstStyle/>
          <a:p>
            <a:fld id="{E2E304D8-5EF4-2B45-8353-5A6DE7A2EDF8}" type="datetime1">
              <a:rPr lang="en-US"/>
              <a:t>6/12/19</a:t>
            </a:fld>
            <a:endParaRPr lang="en-US" dirty="0"/>
          </a:p>
        </p:txBody>
      </p:sp>
      <p:sp>
        <p:nvSpPr>
          <p:cNvPr id="3" name="Footer Placeholder 2">
            <a:extLst>
              <a:ext uri="{FF2B5EF4-FFF2-40B4-BE49-F238E27FC236}">
                <a16:creationId xmlns:a16="http://schemas.microsoft.com/office/drawing/2014/main" id="{ABAB6BAE-3592-B944-A375-0A27A3FF3038}"/>
              </a:ext>
            </a:extLst>
          </p:cNvPr>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4F01867F-1952-5049-BF17-F2417E8AF9EB}"/>
              </a:ext>
            </a:extLst>
          </p:cNvPr>
          <p:cNvSpPr>
            <a:spLocks noGrp="1"/>
          </p:cNvSpPr>
          <p:nvPr>
            <p:ph type="sldNum" sz="quarter" idx="12"/>
          </p:nvPr>
        </p:nvSpPr>
        <p:spPr/>
        <p:txBody>
          <a:bodyPr/>
          <a:lstStyle/>
          <a:p>
            <a:fld id="{3F530FF4-013A-924C-BA27-6BD6F6A8BE84}" type="slidenum">
              <a:rPr lang="en-US" smtClean="0"/>
              <a:t>‹#›</a:t>
            </a:fld>
            <a:endParaRPr lang="en-US" dirty="0"/>
          </a:p>
        </p:txBody>
      </p:sp>
    </p:spTree>
    <p:extLst>
      <p:ext uri="{BB962C8B-B14F-4D97-AF65-F5344CB8AC3E}">
        <p14:creationId xmlns:p14="http://schemas.microsoft.com/office/powerpoint/2010/main" val="3260029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C16C4-B195-FA46-92DC-FB679264783F}"/>
              </a:ext>
            </a:extLst>
          </p:cNvPr>
          <p:cNvSpPr>
            <a:spLocks noGrp="1"/>
          </p:cNvSpPr>
          <p:nvPr>
            <p:ph type="title"/>
          </p:nvPr>
        </p:nvSpPr>
        <p:spPr>
          <a:xfrm>
            <a:off x="629841" y="457200"/>
            <a:ext cx="2949178" cy="160020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FB64C53-4548-1346-B6F7-CB71251D1F74}"/>
              </a:ext>
            </a:extLst>
          </p:cNvPr>
          <p:cNvSpPr>
            <a:spLocks noGrp="1"/>
          </p:cNvSpPr>
          <p:nvPr>
            <p:ph idx="1"/>
          </p:nvPr>
        </p:nvSpPr>
        <p:spPr>
          <a:xfrm>
            <a:off x="3887391" y="987426"/>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020F05-91FC-814E-B9C4-549FAF382072}"/>
              </a:ext>
            </a:extLst>
          </p:cNvPr>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6F0355D9-6800-9249-B1BE-BBB68CF57ECA}"/>
              </a:ext>
            </a:extLst>
          </p:cNvPr>
          <p:cNvSpPr>
            <a:spLocks noGrp="1"/>
          </p:cNvSpPr>
          <p:nvPr>
            <p:ph type="dt" sz="half" idx="10"/>
          </p:nvPr>
        </p:nvSpPr>
        <p:spPr>
          <a:xfrm>
            <a:off x="628650" y="6356351"/>
            <a:ext cx="2057400" cy="365125"/>
          </a:xfrm>
          <a:prstGeom prst="rect">
            <a:avLst/>
          </a:prstGeom>
        </p:spPr>
        <p:txBody>
          <a:bodyPr/>
          <a:lstStyle/>
          <a:p>
            <a:fld id="{C019FEA1-71FD-EF4F-BED1-9A645822EBA7}" type="datetime1">
              <a:rPr lang="en-US"/>
              <a:t>6/12/19</a:t>
            </a:fld>
            <a:endParaRPr lang="en-US" dirty="0"/>
          </a:p>
        </p:txBody>
      </p:sp>
      <p:sp>
        <p:nvSpPr>
          <p:cNvPr id="6" name="Footer Placeholder 5">
            <a:extLst>
              <a:ext uri="{FF2B5EF4-FFF2-40B4-BE49-F238E27FC236}">
                <a16:creationId xmlns:a16="http://schemas.microsoft.com/office/drawing/2014/main" id="{35779459-D3D1-FD41-B98D-4D8E9A272478}"/>
              </a:ext>
            </a:extLst>
          </p:cNvPr>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9E977455-1BDF-504B-A9CE-87CFEE86CFD5}"/>
              </a:ext>
            </a:extLst>
          </p:cNvPr>
          <p:cNvSpPr>
            <a:spLocks noGrp="1"/>
          </p:cNvSpPr>
          <p:nvPr>
            <p:ph type="sldNum" sz="quarter" idx="12"/>
          </p:nvPr>
        </p:nvSpPr>
        <p:spPr/>
        <p:txBody>
          <a:bodyPr/>
          <a:lstStyle/>
          <a:p>
            <a:fld id="{3F530FF4-013A-924C-BA27-6BD6F6A8BE84}" type="slidenum">
              <a:rPr lang="en-US" smtClean="0"/>
              <a:t>‹#›</a:t>
            </a:fld>
            <a:endParaRPr lang="en-US" dirty="0"/>
          </a:p>
        </p:txBody>
      </p:sp>
    </p:spTree>
    <p:extLst>
      <p:ext uri="{BB962C8B-B14F-4D97-AF65-F5344CB8AC3E}">
        <p14:creationId xmlns:p14="http://schemas.microsoft.com/office/powerpoint/2010/main" val="73980935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9A76B-5468-F74D-BCB7-00DA0341A143}"/>
              </a:ext>
            </a:extLst>
          </p:cNvPr>
          <p:cNvSpPr>
            <a:spLocks noGrp="1"/>
          </p:cNvSpPr>
          <p:nvPr>
            <p:ph type="title"/>
          </p:nvPr>
        </p:nvSpPr>
        <p:spPr>
          <a:xfrm>
            <a:off x="629841" y="457200"/>
            <a:ext cx="2949178" cy="160020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E25DCD4-3CC0-884B-8798-937C5980F4D3}"/>
              </a:ext>
            </a:extLst>
          </p:cNvPr>
          <p:cNvSpPr>
            <a:spLocks noGrp="1"/>
          </p:cNvSpPr>
          <p:nvPr>
            <p:ph type="pic" idx="1"/>
          </p:nvPr>
        </p:nvSpPr>
        <p:spPr>
          <a:xfrm>
            <a:off x="3887391" y="987426"/>
            <a:ext cx="4629150" cy="4873625"/>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9F0FFB1-E40F-DE42-9E43-D6B736B63F03}"/>
              </a:ext>
            </a:extLst>
          </p:cNvPr>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073ADB0-6B6D-F340-83B4-C3DF9BB7F67E}"/>
              </a:ext>
            </a:extLst>
          </p:cNvPr>
          <p:cNvSpPr>
            <a:spLocks noGrp="1"/>
          </p:cNvSpPr>
          <p:nvPr>
            <p:ph type="dt" sz="half" idx="10"/>
          </p:nvPr>
        </p:nvSpPr>
        <p:spPr>
          <a:xfrm>
            <a:off x="628650" y="6356351"/>
            <a:ext cx="2057400" cy="365125"/>
          </a:xfrm>
          <a:prstGeom prst="rect">
            <a:avLst/>
          </a:prstGeom>
        </p:spPr>
        <p:txBody>
          <a:bodyPr/>
          <a:lstStyle/>
          <a:p>
            <a:fld id="{432E50DD-E06B-9E46-AA08-16DF715D8789}" type="datetime1">
              <a:rPr lang="en-US"/>
              <a:t>6/12/19</a:t>
            </a:fld>
            <a:endParaRPr lang="en-US" dirty="0"/>
          </a:p>
        </p:txBody>
      </p:sp>
      <p:sp>
        <p:nvSpPr>
          <p:cNvPr id="6" name="Footer Placeholder 5">
            <a:extLst>
              <a:ext uri="{FF2B5EF4-FFF2-40B4-BE49-F238E27FC236}">
                <a16:creationId xmlns:a16="http://schemas.microsoft.com/office/drawing/2014/main" id="{DE6D2515-5942-A240-A0E1-FF72672FC1E4}"/>
              </a:ext>
            </a:extLst>
          </p:cNvPr>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FD4846E2-87A6-3C4E-BFF3-9F8C1BDC0434}"/>
              </a:ext>
            </a:extLst>
          </p:cNvPr>
          <p:cNvSpPr>
            <a:spLocks noGrp="1"/>
          </p:cNvSpPr>
          <p:nvPr>
            <p:ph type="sldNum" sz="quarter" idx="12"/>
          </p:nvPr>
        </p:nvSpPr>
        <p:spPr/>
        <p:txBody>
          <a:bodyPr/>
          <a:lstStyle/>
          <a:p>
            <a:fld id="{3F530FF4-013A-924C-BA27-6BD6F6A8BE84}" type="slidenum">
              <a:rPr lang="en-US" smtClean="0"/>
              <a:t>‹#›</a:t>
            </a:fld>
            <a:endParaRPr lang="en-US" dirty="0"/>
          </a:p>
        </p:txBody>
      </p:sp>
    </p:spTree>
    <p:extLst>
      <p:ext uri="{BB962C8B-B14F-4D97-AF65-F5344CB8AC3E}">
        <p14:creationId xmlns:p14="http://schemas.microsoft.com/office/powerpoint/2010/main" val="2096997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8BB433F-ACDB-0147-9988-A0AE38ECC95F}"/>
              </a:ext>
            </a:extLst>
          </p:cNvPr>
          <p:cNvSpPr>
            <a:spLocks noGrp="1"/>
          </p:cNvSpPr>
          <p:nvPr>
            <p:ph type="sldNum" sz="quarter" idx="4"/>
          </p:nvPr>
        </p:nvSpPr>
        <p:spPr>
          <a:xfrm>
            <a:off x="8502731" y="6356351"/>
            <a:ext cx="452005"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3F530FF4-013A-924C-BA27-6BD6F6A8BE84}" type="slidenum">
              <a:rPr lang="en-US"/>
              <a:pPr/>
              <a:t>‹#›</a:t>
            </a:fld>
            <a:endParaRPr lang="en-US" dirty="0"/>
          </a:p>
        </p:txBody>
      </p:sp>
    </p:spTree>
    <p:extLst>
      <p:ext uri="{BB962C8B-B14F-4D97-AF65-F5344CB8AC3E}">
        <p14:creationId xmlns:p14="http://schemas.microsoft.com/office/powerpoint/2010/main" val="3490385703"/>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Lst>
  <p:hf hdr="0" ftr="0" dt="0"/>
  <p:txStyles>
    <p:titleStyle>
      <a:lvl1pPr algn="ctr" defTabSz="685800" rtl="0" eaLnBrk="1" latinLnBrk="0" hangingPunct="1">
        <a:lnSpc>
          <a:spcPct val="90000"/>
        </a:lnSpc>
        <a:spcBef>
          <a:spcPct val="0"/>
        </a:spcBef>
        <a:buNone/>
        <a:defRPr sz="2300" b="1" kern="1200">
          <a:solidFill>
            <a:srgbClr val="002060"/>
          </a:solidFill>
          <a:latin typeface="Tahoma" panose="020B0604030504040204" pitchFamily="34" charset="0"/>
          <a:ea typeface="Tahoma" panose="020B0604030504040204" pitchFamily="34" charset="0"/>
          <a:cs typeface="Tahoma" panose="020B060403050404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https://lh3.googleusercontent.com/NlfCp9o0NBgZaCHs1Odz-Esk81W6ZylMKEkj-qMsQO1RzgxABZ6_kanfgar6XAaJnveSytlL3sJjPhZBIxEZ0pQYK8Sxwvu02p7RiRFFXdrwZAPg1FI4IAdxZhywua96dl-XSmqk" TargetMode="External"/><Relationship Id="rId7" Type="http://schemas.openxmlformats.org/officeDocument/2006/relationships/image" Target="../media/image25.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jpe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0.png"/><Relationship Id="rId4" Type="http://schemas.openxmlformats.org/officeDocument/2006/relationships/image" Target="https://lh4.googleusercontent.com/qBrY7v3xcp9M_wKBAy8ohkv_Hs861ktN041aMF3zzIBLX5WLUZS67Qs8M9JKEoizkArhiR6CpO6_yQ_pwRtM3gWy-vXU1e6Uzk4pqtnW1wPHScQIB514kVxf67_I4iZZ0IfDjK3v" TargetMode="External"/><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5.png"/><Relationship Id="rId4" Type="http://schemas.openxmlformats.org/officeDocument/2006/relationships/image" Target="https://lh5.googleusercontent.com/-1T7okd5HRC-efr8UwFJAmdwSwqF0GqrExrspt2NLxMya38oXLKljj-6vj-tnTLJK1NVWevrYm1pX6AlIUtQNIWh_Zx8K2fBHo1x3AxU7lFbTJzJPQ4JCDS2XY1q_YycH3tNP7u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https://lh5.googleusercontent.com/NRSrhf0T305rFDhv0HT3hYjbCllHGfOLnnM1_OBZGsw5FfUkjopRgjIRByT1nSJx75rPMK88jzuIPGlesLxPkQfyg_chH5XukhAQGzWUeVbw8Sc1rLvwZQIER0m14Ib2nZ_gk2cv" TargetMode="External"/><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https://lh5.googleusercontent.com/_TSgZJ8AqOYwXPPwXHWqDkiPYJ76JUhzM288km40sTcfLvNc3mLeM8TaH5BLZDZ5fdGIJh2X3IfxGDC0a7P9D47rnaqFGqlFsT4gS7yeu4sjeBrcgBbGKaS_tFpT3KPC7PDlSsCv"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2.jpe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https://lh6.googleusercontent.com/ifQfKBWPZOTWKbXY7SFoIR-kcBctZeJsXJEqN4wvqp2ogqyvMix_acxVgedKo2UccrUDEBEP1UleV7LF5ZKKAz-JpIaBddjUdG2AEN3BjdsqpYW0pnHm4ZEu99eEFbesMoMCOjqw" TargetMode="External"/><Relationship Id="rId5" Type="http://schemas.openxmlformats.org/officeDocument/2006/relationships/image" Target="../media/image43.png"/><Relationship Id="rId4" Type="http://schemas.openxmlformats.org/officeDocument/2006/relationships/image" Target="https://lh3.googleusercontent.com/MoDKrvYDmEuyFQaJzRyeL0MVYvXAPxuaAzGbHnkPzKX71Fc5EeW_tWUN2iSLaN-qShtrAK5_y8KJOGjFqpyMCt44r80wdOizm5pSaxRFxAoYOqOLp6mtqb8Gea8Cexf5g89U6qcP"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https://lh3.googleusercontent.com/_uvu8uqfR3cgnAZid3cvpf4sG5J6CoShI5FGuIAZfdqLTt3p8lv-eEkBLpuX-9mPanSJTwcmQWH8edFKIEYjXNjYwItEIlnRBibn4T-CTZhJ548UW0fv9zCbQebsiUpCPR85RJ08" TargetMode="External"/><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tiff"/><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68AD-0BD0-8C40-AA56-176A774DF4BF}"/>
              </a:ext>
            </a:extLst>
          </p:cNvPr>
          <p:cNvSpPr>
            <a:spLocks noGrp="1"/>
          </p:cNvSpPr>
          <p:nvPr>
            <p:ph type="ctrTitle" idx="4294967295"/>
          </p:nvPr>
        </p:nvSpPr>
        <p:spPr>
          <a:xfrm>
            <a:off x="530497" y="2326084"/>
            <a:ext cx="8083006" cy="1271555"/>
          </a:xfrm>
          <a:prstGeom prst="rect">
            <a:avLst/>
          </a:prstGeom>
        </p:spPr>
        <p:txBody>
          <a:bodyPr>
            <a:noAutofit/>
          </a:bodyPr>
          <a:lstStyle/>
          <a:p>
            <a:pPr algn="ctr"/>
            <a:r>
              <a:rPr lang="en-US" sz="3600" dirty="0">
                <a:latin typeface="Tahoma" panose="020B0604030504040204" pitchFamily="34" charset="0"/>
                <a:ea typeface="Tahoma" panose="020B0604030504040204" pitchFamily="34" charset="0"/>
                <a:cs typeface="Tahoma" panose="020B0604030504040204" pitchFamily="34" charset="0"/>
              </a:rPr>
              <a:t>PHÁT HIỆN BẤT THƯỜNG </a:t>
            </a:r>
            <a:br>
              <a:rPr lang="en-US" sz="3600" dirty="0">
                <a:latin typeface="Tahoma" panose="020B0604030504040204" pitchFamily="34" charset="0"/>
                <a:ea typeface="Tahoma" panose="020B0604030504040204" pitchFamily="34" charset="0"/>
                <a:cs typeface="Tahoma" panose="020B0604030504040204" pitchFamily="34" charset="0"/>
              </a:rPr>
            </a:br>
            <a:r>
              <a:rPr lang="en-US" sz="3600" dirty="0">
                <a:latin typeface="Tahoma" panose="020B0604030504040204" pitchFamily="34" charset="0"/>
                <a:ea typeface="Tahoma" panose="020B0604030504040204" pitchFamily="34" charset="0"/>
                <a:cs typeface="Tahoma" panose="020B0604030504040204" pitchFamily="34" charset="0"/>
              </a:rPr>
              <a:t>TRONG ẢNH VÕNG MẠC MẮT</a:t>
            </a:r>
          </a:p>
        </p:txBody>
      </p:sp>
      <p:sp>
        <p:nvSpPr>
          <p:cNvPr id="3" name="Subtitle 2">
            <a:extLst>
              <a:ext uri="{FF2B5EF4-FFF2-40B4-BE49-F238E27FC236}">
                <a16:creationId xmlns:a16="http://schemas.microsoft.com/office/drawing/2014/main" id="{808576E8-4241-C547-8898-D3F00A9DEA0A}"/>
              </a:ext>
            </a:extLst>
          </p:cNvPr>
          <p:cNvSpPr>
            <a:spLocks noGrp="1"/>
          </p:cNvSpPr>
          <p:nvPr>
            <p:ph type="subTitle" idx="4294967295"/>
          </p:nvPr>
        </p:nvSpPr>
        <p:spPr>
          <a:xfrm>
            <a:off x="3057993" y="3723199"/>
            <a:ext cx="5754066" cy="2765283"/>
          </a:xfrm>
          <a:prstGeom prst="rect">
            <a:avLst/>
          </a:prstGeom>
        </p:spPr>
        <p:txBody>
          <a:bodyPr>
            <a:normAutofit fontScale="92500" lnSpcReduction="10000"/>
          </a:bodyPr>
          <a:lstStyle/>
          <a:p>
            <a:pPr marL="0" indent="0">
              <a:buNone/>
            </a:pPr>
            <a:r>
              <a:rPr lang="en-US" sz="2200" noProof="1">
                <a:solidFill>
                  <a:schemeClr val="tx1"/>
                </a:solidFill>
                <a:latin typeface="Tahoma" panose="020B0604030504040204" pitchFamily="34" charset="0"/>
                <a:ea typeface="Tahoma" panose="020B0604030504040204" pitchFamily="34" charset="0"/>
                <a:cs typeface="Tahoma" panose="020B0604030504040204" pitchFamily="34" charset="0"/>
              </a:rPr>
              <a:t>Giáo viên hướng dẫn:</a:t>
            </a:r>
          </a:p>
          <a:p>
            <a:pPr marL="0" indent="0">
              <a:buNone/>
            </a:pPr>
            <a:r>
              <a:rPr lang="en-US" sz="2200" noProof="1">
                <a:solidFill>
                  <a:schemeClr val="tx1"/>
                </a:solidFill>
                <a:latin typeface="Tahoma" panose="020B0604030504040204" pitchFamily="34" charset="0"/>
                <a:ea typeface="Tahoma" panose="020B0604030504040204" pitchFamily="34" charset="0"/>
                <a:cs typeface="Tahoma" panose="020B0604030504040204" pitchFamily="34" charset="0"/>
              </a:rPr>
              <a:t>PGS. TS. NGUYỄN THANH BÌNH</a:t>
            </a:r>
          </a:p>
          <a:p>
            <a:pPr marL="0" indent="0">
              <a:buNone/>
            </a:pPr>
            <a:endParaRPr lang="en-US" sz="2200" noProof="1">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200" noProof="1">
                <a:solidFill>
                  <a:schemeClr val="tx1"/>
                </a:solidFill>
                <a:latin typeface="Tahoma" panose="020B0604030504040204" pitchFamily="34" charset="0"/>
                <a:ea typeface="Tahoma" panose="020B0604030504040204" pitchFamily="34" charset="0"/>
                <a:cs typeface="Tahoma" panose="020B0604030504040204" pitchFamily="34" charset="0"/>
              </a:rPr>
              <a:t>Giáo viên phản biện:</a:t>
            </a:r>
          </a:p>
          <a:p>
            <a:pPr marL="0" indent="0">
              <a:buNone/>
            </a:pPr>
            <a:r>
              <a:rPr lang="en-US" sz="2200" noProof="1">
                <a:solidFill>
                  <a:schemeClr val="tx1"/>
                </a:solidFill>
                <a:latin typeface="Tahoma" panose="020B0604030504040204" pitchFamily="34" charset="0"/>
                <a:ea typeface="Tahoma" panose="020B0604030504040204" pitchFamily="34" charset="0"/>
                <a:cs typeface="Tahoma" panose="020B0604030504040204" pitchFamily="34" charset="0"/>
              </a:rPr>
              <a:t>TS. VÕ THỊ NGỌC CHÂU</a:t>
            </a:r>
          </a:p>
          <a:p>
            <a:pPr marL="0" indent="0">
              <a:buNone/>
            </a:pPr>
            <a:endParaRPr lang="en-US" sz="2200" noProof="1">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200" noProof="1">
                <a:solidFill>
                  <a:schemeClr val="tx1"/>
                </a:solidFill>
                <a:latin typeface="Tahoma" panose="020B0604030504040204" pitchFamily="34" charset="0"/>
                <a:ea typeface="Tahoma" panose="020B0604030504040204" pitchFamily="34" charset="0"/>
                <a:cs typeface="Tahoma" panose="020B0604030504040204" pitchFamily="34" charset="0"/>
              </a:rPr>
              <a:t>Sinh viên thực hiện:</a:t>
            </a:r>
          </a:p>
          <a:p>
            <a:pPr marL="0" indent="0">
              <a:buNone/>
            </a:pPr>
            <a:r>
              <a:rPr lang="en-US" sz="2200" noProof="1">
                <a:solidFill>
                  <a:schemeClr val="tx1"/>
                </a:solidFill>
                <a:latin typeface="Tahoma" panose="020B0604030504040204" pitchFamily="34" charset="0"/>
                <a:ea typeface="Tahoma" panose="020B0604030504040204" pitchFamily="34" charset="0"/>
                <a:cs typeface="Tahoma" panose="020B0604030504040204" pitchFamily="34" charset="0"/>
              </a:rPr>
              <a:t>NGUYỄN LÊ PHAN – 1412807</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3D677A3-B479-2C4B-908C-AD9ABBD42446}"/>
              </a:ext>
            </a:extLst>
          </p:cNvPr>
          <p:cNvSpPr>
            <a:spLocks noGrp="1"/>
          </p:cNvSpPr>
          <p:nvPr>
            <p:ph type="sldNum" sz="quarter" idx="12"/>
          </p:nvPr>
        </p:nvSpPr>
        <p:spPr/>
        <p:txBody>
          <a:bodyPr/>
          <a:lstStyle/>
          <a:p>
            <a:fld id="{3F530FF4-013A-924C-BA27-6BD6F6A8BE84}" type="slidenum">
              <a:rPr lang="en-US" smtClean="0"/>
              <a:t>1</a:t>
            </a:fld>
            <a:endParaRPr lang="en-US" dirty="0"/>
          </a:p>
        </p:txBody>
      </p:sp>
      <p:sp>
        <p:nvSpPr>
          <p:cNvPr id="5" name="TextBox 4">
            <a:extLst>
              <a:ext uri="{FF2B5EF4-FFF2-40B4-BE49-F238E27FC236}">
                <a16:creationId xmlns:a16="http://schemas.microsoft.com/office/drawing/2014/main" id="{E76BA8ED-EE8B-314A-A1D5-88E280ED14BD}"/>
              </a:ext>
            </a:extLst>
          </p:cNvPr>
          <p:cNvSpPr txBox="1"/>
          <p:nvPr/>
        </p:nvSpPr>
        <p:spPr>
          <a:xfrm>
            <a:off x="530497" y="369518"/>
            <a:ext cx="6469910" cy="954107"/>
          </a:xfrm>
          <a:prstGeom prst="rect">
            <a:avLst/>
          </a:prstGeom>
          <a:noFill/>
        </p:spPr>
        <p:txBody>
          <a:bodyPr wrap="square" rtlCol="0">
            <a:spAutoFit/>
          </a:bodyPr>
          <a:lstStyle/>
          <a:p>
            <a:pPr algn="ctr"/>
            <a:r>
              <a:rPr lang="en-US" sz="2800" b="1">
                <a:solidFill>
                  <a:srgbClr val="002060"/>
                </a:solidFill>
              </a:rPr>
              <a:t>ĐẠI HỌC BÁCH KHOA TP.HCM</a:t>
            </a:r>
          </a:p>
          <a:p>
            <a:pPr algn="ctr"/>
            <a:r>
              <a:rPr lang="en-US" sz="2800" b="1">
                <a:solidFill>
                  <a:srgbClr val="002060"/>
                </a:solidFill>
              </a:rPr>
              <a:t>KHOA KHOA HỌC VÀ KỸ THUẬT MÁY TÍNH</a:t>
            </a:r>
            <a:endParaRPr lang="en-US" sz="2000" b="1">
              <a:solidFill>
                <a:srgbClr val="002060"/>
              </a:solidFill>
            </a:endParaRPr>
          </a:p>
        </p:txBody>
      </p:sp>
      <p:sp>
        <p:nvSpPr>
          <p:cNvPr id="6" name="TextBox 5">
            <a:extLst>
              <a:ext uri="{FF2B5EF4-FFF2-40B4-BE49-F238E27FC236}">
                <a16:creationId xmlns:a16="http://schemas.microsoft.com/office/drawing/2014/main" id="{6AF49D95-CF3E-5541-873B-C2D5F20710D2}"/>
              </a:ext>
            </a:extLst>
          </p:cNvPr>
          <p:cNvSpPr txBox="1"/>
          <p:nvPr/>
        </p:nvSpPr>
        <p:spPr>
          <a:xfrm>
            <a:off x="2810656" y="1738859"/>
            <a:ext cx="3522688" cy="461665"/>
          </a:xfrm>
          <a:prstGeom prst="rect">
            <a:avLst/>
          </a:prstGeom>
          <a:noFill/>
        </p:spPr>
        <p:txBody>
          <a:bodyPr wrap="square" rtlCol="0">
            <a:spAutoFit/>
          </a:bodyPr>
          <a:lstStyle/>
          <a:p>
            <a:pPr algn="ctr"/>
            <a:r>
              <a:rPr lang="en-US" sz="2400">
                <a:solidFill>
                  <a:srgbClr val="002060"/>
                </a:solidFill>
                <a:latin typeface="Tahoma" panose="020B0604030504040204" pitchFamily="34" charset="0"/>
                <a:ea typeface="Tahoma" panose="020B0604030504040204" pitchFamily="34" charset="0"/>
                <a:cs typeface="Tahoma" panose="020B0604030504040204" pitchFamily="34" charset="0"/>
              </a:rPr>
              <a:t>LUẬN VĂN TỐT NGHIỆP</a:t>
            </a:r>
          </a:p>
        </p:txBody>
      </p:sp>
    </p:spTree>
    <p:extLst>
      <p:ext uri="{BB962C8B-B14F-4D97-AF65-F5344CB8AC3E}">
        <p14:creationId xmlns:p14="http://schemas.microsoft.com/office/powerpoint/2010/main" val="2679797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9C63BD-F38A-3A46-84F7-678356E518CC}"/>
              </a:ext>
            </a:extLst>
          </p:cNvPr>
          <p:cNvSpPr>
            <a:spLocks noGrp="1"/>
          </p:cNvSpPr>
          <p:nvPr>
            <p:ph idx="1"/>
          </p:nvPr>
        </p:nvSpPr>
        <p:spPr>
          <a:xfrm>
            <a:off x="592724" y="1061581"/>
            <a:ext cx="7326682" cy="4734838"/>
          </a:xfrm>
        </p:spPr>
        <p:txBody>
          <a:bodyPr>
            <a:normAutofit/>
          </a:bodyPr>
          <a:lstStyle/>
          <a:p>
            <a:pPr>
              <a:lnSpc>
                <a:spcPct val="100000"/>
              </a:lnSpc>
            </a:pPr>
            <a:r>
              <a:rPr lang="en-US" sz="2000" b="1">
                <a:latin typeface="Tahoma" panose="020B0604030504040204" pitchFamily="34" charset="0"/>
                <a:ea typeface="Tahoma" panose="020B0604030504040204" pitchFamily="34" charset="0"/>
                <a:cs typeface="Tahoma" panose="020B0604030504040204" pitchFamily="34" charset="0"/>
              </a:rPr>
              <a:t>Tích tụ chất béo (drusen): </a:t>
            </a:r>
            <a:r>
              <a:rPr lang="en-US" sz="2000">
                <a:latin typeface="Tahoma" panose="020B0604030504040204" pitchFamily="34" charset="0"/>
                <a:ea typeface="Tahoma" panose="020B0604030504040204" pitchFamily="34" charset="0"/>
                <a:cs typeface="Tahoma" panose="020B0604030504040204" pitchFamily="34" charset="0"/>
              </a:rPr>
              <a:t>là các khối vàng trắng mờ nằm bên dưới võng mạc.</a:t>
            </a:r>
          </a:p>
          <a:p>
            <a:pPr>
              <a:lnSpc>
                <a:spcPct val="100000"/>
              </a:lnSpc>
            </a:pPr>
            <a:r>
              <a:rPr lang="en-US" sz="2000">
                <a:latin typeface="Tahoma" panose="020B0604030504040204" pitchFamily="34" charset="0"/>
                <a:ea typeface="Tahoma" panose="020B0604030504040204" pitchFamily="34" charset="0"/>
                <a:cs typeface="Tahoma" panose="020B0604030504040204" pitchFamily="34" charset="0"/>
              </a:rPr>
              <a:t>Được tạo thành bởi chất béo, protein béo bị rò rỉ và kẹt dưới võng mạc </a:t>
            </a:r>
          </a:p>
          <a:p>
            <a:pPr>
              <a:lnSpc>
                <a:spcPct val="100000"/>
              </a:lnSpc>
            </a:pPr>
            <a:r>
              <a:rPr lang="en-US" sz="2000">
                <a:latin typeface="Tahoma" panose="020B0604030504040204" pitchFamily="34" charset="0"/>
                <a:ea typeface="Tahoma" panose="020B0604030504040204" pitchFamily="34" charset="0"/>
                <a:cs typeface="Tahoma" panose="020B0604030504040204" pitchFamily="34" charset="0"/>
              </a:rPr>
              <a:t>Drusen cứng có kích thước nhỏ và cách xa nhau, không gây ra nguy hiểm. Drusen mềm có kích thước lớn là tích tụ với nhau, thường gây ra nguy cơ thoái hoá điểm vàng do lão hoá</a:t>
            </a:r>
          </a:p>
        </p:txBody>
      </p:sp>
      <p:sp>
        <p:nvSpPr>
          <p:cNvPr id="4" name="Slide Number Placeholder 3">
            <a:extLst>
              <a:ext uri="{FF2B5EF4-FFF2-40B4-BE49-F238E27FC236}">
                <a16:creationId xmlns:a16="http://schemas.microsoft.com/office/drawing/2014/main" id="{BCC71656-B1E3-CE4E-9329-56363D0FFBC4}"/>
              </a:ext>
            </a:extLst>
          </p:cNvPr>
          <p:cNvSpPr>
            <a:spLocks noGrp="1"/>
          </p:cNvSpPr>
          <p:nvPr>
            <p:ph type="sldNum" sz="quarter" idx="12"/>
          </p:nvPr>
        </p:nvSpPr>
        <p:spPr/>
        <p:txBody>
          <a:bodyPr/>
          <a:lstStyle/>
          <a:p>
            <a:fld id="{3F530FF4-013A-924C-BA27-6BD6F6A8BE84}" type="slidenum">
              <a:rPr lang="en-US" smtClean="0"/>
              <a:t>10</a:t>
            </a:fld>
            <a:endParaRPr lang="en-US" dirty="0"/>
          </a:p>
        </p:txBody>
      </p:sp>
      <p:pic>
        <p:nvPicPr>
          <p:cNvPr id="5" name="Picture 4">
            <a:extLst>
              <a:ext uri="{FF2B5EF4-FFF2-40B4-BE49-F238E27FC236}">
                <a16:creationId xmlns:a16="http://schemas.microsoft.com/office/drawing/2014/main" id="{53E5F740-E918-D84D-94FD-0D9783C17CF4}"/>
              </a:ext>
            </a:extLst>
          </p:cNvPr>
          <p:cNvPicPr>
            <a:picLocks noChangeAspect="1"/>
          </p:cNvPicPr>
          <p:nvPr/>
        </p:nvPicPr>
        <p:blipFill>
          <a:blip r:embed="rId2"/>
          <a:stretch>
            <a:fillRect/>
          </a:stretch>
        </p:blipFill>
        <p:spPr>
          <a:xfrm>
            <a:off x="2676976" y="3597445"/>
            <a:ext cx="3790048" cy="3260555"/>
          </a:xfrm>
          <a:prstGeom prst="rect">
            <a:avLst/>
          </a:prstGeom>
        </p:spPr>
      </p:pic>
      <p:sp>
        <p:nvSpPr>
          <p:cNvPr id="9" name="Title 1">
            <a:extLst>
              <a:ext uri="{FF2B5EF4-FFF2-40B4-BE49-F238E27FC236}">
                <a16:creationId xmlns:a16="http://schemas.microsoft.com/office/drawing/2014/main" id="{D8BA2DEF-FE94-0C4D-B5CD-C748E7AF6DD6}"/>
              </a:ext>
            </a:extLst>
          </p:cNvPr>
          <p:cNvSpPr txBox="1">
            <a:spLocks/>
          </p:cNvSpPr>
          <p:nvPr/>
        </p:nvSpPr>
        <p:spPr>
          <a:xfrm>
            <a:off x="1147936" y="216864"/>
            <a:ext cx="6589199" cy="62258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a:solidFill>
                  <a:srgbClr val="002060"/>
                </a:solidFill>
                <a:latin typeface="Tahoma" panose="020B0604030504040204" pitchFamily="34" charset="0"/>
                <a:ea typeface="Tahoma" panose="020B0604030504040204" pitchFamily="34" charset="0"/>
                <a:cs typeface="Tahoma" panose="020B0604030504040204" pitchFamily="34" charset="0"/>
              </a:rPr>
              <a:t>CƠ SỞ LÝ THUYẾT </a:t>
            </a:r>
          </a:p>
        </p:txBody>
      </p:sp>
    </p:spTree>
    <p:extLst>
      <p:ext uri="{BB962C8B-B14F-4D97-AF65-F5344CB8AC3E}">
        <p14:creationId xmlns:p14="http://schemas.microsoft.com/office/powerpoint/2010/main" val="3289916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9C63BD-F38A-3A46-84F7-678356E518CC}"/>
              </a:ext>
            </a:extLst>
          </p:cNvPr>
          <p:cNvSpPr>
            <a:spLocks noGrp="1"/>
          </p:cNvSpPr>
          <p:nvPr>
            <p:ph idx="1"/>
          </p:nvPr>
        </p:nvSpPr>
        <p:spPr>
          <a:xfrm>
            <a:off x="563320" y="1061581"/>
            <a:ext cx="8115985" cy="4734838"/>
          </a:xfrm>
        </p:spPr>
        <p:txBody>
          <a:bodyPr>
            <a:normAutofit/>
          </a:bodyPr>
          <a:lstStyle/>
          <a:p>
            <a:pPr>
              <a:lnSpc>
                <a:spcPct val="100000"/>
              </a:lnSpc>
            </a:pPr>
            <a:r>
              <a:rPr lang="en-US" sz="2000" b="1">
                <a:latin typeface="Tahoma" panose="020B0604030504040204" pitchFamily="34" charset="0"/>
                <a:ea typeface="Tahoma" panose="020B0604030504040204" pitchFamily="34" charset="0"/>
                <a:cs typeface="Tahoma" panose="020B0604030504040204" pitchFamily="34" charset="0"/>
              </a:rPr>
              <a:t>Xơ hoá dưới nền võng mạc (subretinal fibrosis): </a:t>
            </a:r>
            <a:r>
              <a:rPr lang="en-US" sz="2000">
                <a:latin typeface="Tahoma" panose="020B0604030504040204" pitchFamily="34" charset="0"/>
                <a:ea typeface="Tahoma" panose="020B0604030504040204" pitchFamily="34" charset="0"/>
                <a:cs typeface="Tahoma" panose="020B0604030504040204" pitchFamily="34" charset="0"/>
              </a:rPr>
              <a:t>thể hiện trong ảnh võng mạc là một khối vàng trắng lớn không đồng đều về màu sắc.</a:t>
            </a:r>
          </a:p>
          <a:p>
            <a:pPr>
              <a:lnSpc>
                <a:spcPct val="100000"/>
              </a:lnSpc>
            </a:pPr>
            <a:r>
              <a:rPr lang="en-US" sz="2000">
                <a:latin typeface="Tahoma" panose="020B0604030504040204" pitchFamily="34" charset="0"/>
                <a:ea typeface="Tahoma" panose="020B0604030504040204" pitchFamily="34" charset="0"/>
                <a:cs typeface="Tahoma" panose="020B0604030504040204" pitchFamily="34" charset="0"/>
              </a:rPr>
              <a:t>Nguyên nhân hình thành là sự phản ứng của mô võng mạc khi xảy ra tổn thương mô.</a:t>
            </a:r>
          </a:p>
          <a:p>
            <a:pPr>
              <a:lnSpc>
                <a:spcPct val="100000"/>
              </a:lnSpc>
            </a:pPr>
            <a:r>
              <a:rPr lang="en-US" sz="2000">
                <a:latin typeface="Tahoma" panose="020B0604030504040204" pitchFamily="34" charset="0"/>
                <a:ea typeface="Tahoma" panose="020B0604030504040204" pitchFamily="34" charset="0"/>
                <a:cs typeface="Tahoma" panose="020B0604030504040204" pitchFamily="34" charset="0"/>
              </a:rPr>
              <a:t>Vùng xơ hoá gây ra suy giảm thị lực và dẫn đến mù loà</a:t>
            </a:r>
          </a:p>
          <a:p>
            <a:endParaRPr lang="en-US" sz="180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 name="Slide Number Placeholder 3">
            <a:extLst>
              <a:ext uri="{FF2B5EF4-FFF2-40B4-BE49-F238E27FC236}">
                <a16:creationId xmlns:a16="http://schemas.microsoft.com/office/drawing/2014/main" id="{11F9E9EA-79BD-844C-848B-B7DE7DC5BD68}"/>
              </a:ext>
            </a:extLst>
          </p:cNvPr>
          <p:cNvSpPr>
            <a:spLocks noGrp="1"/>
          </p:cNvSpPr>
          <p:nvPr>
            <p:ph type="sldNum" sz="quarter" idx="12"/>
          </p:nvPr>
        </p:nvSpPr>
        <p:spPr/>
        <p:txBody>
          <a:bodyPr/>
          <a:lstStyle/>
          <a:p>
            <a:fld id="{3F530FF4-013A-924C-BA27-6BD6F6A8BE84}" type="slidenum">
              <a:rPr lang="en-US" smtClean="0"/>
              <a:t>11</a:t>
            </a:fld>
            <a:endParaRPr lang="en-US" dirty="0"/>
          </a:p>
        </p:txBody>
      </p:sp>
      <p:pic>
        <p:nvPicPr>
          <p:cNvPr id="7" name="Picture 6">
            <a:extLst>
              <a:ext uri="{FF2B5EF4-FFF2-40B4-BE49-F238E27FC236}">
                <a16:creationId xmlns:a16="http://schemas.microsoft.com/office/drawing/2014/main" id="{BADF3010-E5EB-B446-B004-2EE836C7B49D}"/>
              </a:ext>
            </a:extLst>
          </p:cNvPr>
          <p:cNvPicPr>
            <a:picLocks noChangeAspect="1"/>
          </p:cNvPicPr>
          <p:nvPr/>
        </p:nvPicPr>
        <p:blipFill>
          <a:blip r:embed="rId2"/>
          <a:stretch>
            <a:fillRect/>
          </a:stretch>
        </p:blipFill>
        <p:spPr>
          <a:xfrm>
            <a:off x="2377049" y="3396661"/>
            <a:ext cx="4130971" cy="3461339"/>
          </a:xfrm>
          <a:prstGeom prst="rect">
            <a:avLst/>
          </a:prstGeom>
        </p:spPr>
      </p:pic>
      <p:sp>
        <p:nvSpPr>
          <p:cNvPr id="9" name="Title 1">
            <a:extLst>
              <a:ext uri="{FF2B5EF4-FFF2-40B4-BE49-F238E27FC236}">
                <a16:creationId xmlns:a16="http://schemas.microsoft.com/office/drawing/2014/main" id="{D912A248-3C65-0F49-8EAE-F3D3AF2C6A7D}"/>
              </a:ext>
            </a:extLst>
          </p:cNvPr>
          <p:cNvSpPr txBox="1">
            <a:spLocks/>
          </p:cNvSpPr>
          <p:nvPr/>
        </p:nvSpPr>
        <p:spPr>
          <a:xfrm>
            <a:off x="1147936" y="216864"/>
            <a:ext cx="6589199" cy="62258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a:solidFill>
                  <a:srgbClr val="002060"/>
                </a:solidFill>
                <a:latin typeface="Tahoma" panose="020B0604030504040204" pitchFamily="34" charset="0"/>
                <a:ea typeface="Tahoma" panose="020B0604030504040204" pitchFamily="34" charset="0"/>
                <a:cs typeface="Tahoma" panose="020B0604030504040204" pitchFamily="34" charset="0"/>
              </a:rPr>
              <a:t>CƠ SỞ LÝ THUYẾT </a:t>
            </a:r>
          </a:p>
        </p:txBody>
      </p:sp>
    </p:spTree>
    <p:extLst>
      <p:ext uri="{BB962C8B-B14F-4D97-AF65-F5344CB8AC3E}">
        <p14:creationId xmlns:p14="http://schemas.microsoft.com/office/powerpoint/2010/main" val="1303600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F20CE-ABB5-8941-B8D6-A78A722B3D3F}"/>
              </a:ext>
            </a:extLst>
          </p:cNvPr>
          <p:cNvSpPr>
            <a:spLocks noGrp="1"/>
          </p:cNvSpPr>
          <p:nvPr>
            <p:ph type="title" idx="4294967295"/>
          </p:nvPr>
        </p:nvSpPr>
        <p:spPr>
          <a:xfrm>
            <a:off x="969495" y="208212"/>
            <a:ext cx="7559907" cy="526311"/>
          </a:xfrm>
          <a:prstGeom prst="rect">
            <a:avLst/>
          </a:prstGeom>
        </p:spPr>
        <p:txBody>
          <a:bodyPr>
            <a:normAutofit/>
          </a:bodyPr>
          <a:lstStyle/>
          <a:p>
            <a:pPr algn="ctr"/>
            <a:r>
              <a:rPr lang="en-US" sz="2400">
                <a:latin typeface="Tahoma" panose="020B0604030504040204" pitchFamily="34" charset="0"/>
                <a:ea typeface="Tahoma" panose="020B0604030504040204" pitchFamily="34" charset="0"/>
                <a:cs typeface="Tahoma" panose="020B0604030504040204" pitchFamily="34" charset="0"/>
              </a:rPr>
              <a:t>PHƯƠNG PHÁP PHÁT HIỆN TỔN THƯƠNG SÁNG</a:t>
            </a:r>
          </a:p>
        </p:txBody>
      </p:sp>
      <p:sp>
        <p:nvSpPr>
          <p:cNvPr id="4" name="Slide Number Placeholder 3">
            <a:extLst>
              <a:ext uri="{FF2B5EF4-FFF2-40B4-BE49-F238E27FC236}">
                <a16:creationId xmlns:a16="http://schemas.microsoft.com/office/drawing/2014/main" id="{EB1E9BC0-FCFA-C64E-A9C6-E5872E795F9D}"/>
              </a:ext>
            </a:extLst>
          </p:cNvPr>
          <p:cNvSpPr>
            <a:spLocks noGrp="1"/>
          </p:cNvSpPr>
          <p:nvPr>
            <p:ph type="sldNum" sz="quarter" idx="12"/>
          </p:nvPr>
        </p:nvSpPr>
        <p:spPr>
          <a:xfrm>
            <a:off x="7523379" y="6356351"/>
            <a:ext cx="1365787" cy="365125"/>
          </a:xfrm>
        </p:spPr>
        <p:txBody>
          <a:bodyPr/>
          <a:lstStyle/>
          <a:p>
            <a:fld id="{3F530FF4-013A-924C-BA27-6BD6F6A8BE84}" type="slidenum">
              <a:rPr lang="en-US" sz="1400" smtClean="0"/>
              <a:t>12</a:t>
            </a:fld>
            <a:endParaRPr lang="en-US" dirty="0"/>
          </a:p>
        </p:txBody>
      </p:sp>
      <p:sp>
        <p:nvSpPr>
          <p:cNvPr id="5" name="Rectangle 2">
            <a:extLst>
              <a:ext uri="{FF2B5EF4-FFF2-40B4-BE49-F238E27FC236}">
                <a16:creationId xmlns:a16="http://schemas.microsoft.com/office/drawing/2014/main" id="{B3872580-FB34-884A-B98F-BA05BBB0B5F0}"/>
              </a:ext>
            </a:extLst>
          </p:cNvPr>
          <p:cNvSpPr>
            <a:spLocks noChangeArrowheads="1"/>
          </p:cNvSpPr>
          <p:nvPr/>
        </p:nvSpPr>
        <p:spPr bwMode="auto">
          <a:xfrm>
            <a:off x="0" y="4197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0" name="Picture 2" descr="https://lh4.googleusercontent.com/-u_Z8IHjWOF1yAmqWVS7w9L7FcaBEyHUF_KTa4GyvLkvfAD4Kz3fq5x_7FE7r6y9eXryVIMThnW8WjWPjg-xd3bpnWszxxajrfSXNP1OT97-7ZXp_BCqZSv8HQMOaSNzub5964Hd">
            <a:extLst>
              <a:ext uri="{FF2B5EF4-FFF2-40B4-BE49-F238E27FC236}">
                <a16:creationId xmlns:a16="http://schemas.microsoft.com/office/drawing/2014/main" id="{947A085E-9A8C-7248-BF84-1416ACCF31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893" y="993776"/>
            <a:ext cx="5812213" cy="586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795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1E9BC0-FCFA-C64E-A9C6-E5872E795F9D}"/>
              </a:ext>
            </a:extLst>
          </p:cNvPr>
          <p:cNvSpPr>
            <a:spLocks noGrp="1"/>
          </p:cNvSpPr>
          <p:nvPr>
            <p:ph type="sldNum" sz="quarter" idx="12"/>
          </p:nvPr>
        </p:nvSpPr>
        <p:spPr/>
        <p:txBody>
          <a:bodyPr/>
          <a:lstStyle/>
          <a:p>
            <a:fld id="{3F530FF4-013A-924C-BA27-6BD6F6A8BE84}" type="slidenum">
              <a:rPr lang="en-US" smtClean="0"/>
              <a:t>13</a:t>
            </a:fld>
            <a:endParaRPr lang="en-US" dirty="0"/>
          </a:p>
        </p:txBody>
      </p:sp>
      <p:sp>
        <p:nvSpPr>
          <p:cNvPr id="5" name="Rectangle 2">
            <a:extLst>
              <a:ext uri="{FF2B5EF4-FFF2-40B4-BE49-F238E27FC236}">
                <a16:creationId xmlns:a16="http://schemas.microsoft.com/office/drawing/2014/main" id="{B3872580-FB34-884A-B98F-BA05BBB0B5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5CAD5975-5154-CE48-B76C-60974A099540}"/>
              </a:ext>
            </a:extLst>
          </p:cNvPr>
          <p:cNvSpPr txBox="1"/>
          <p:nvPr/>
        </p:nvSpPr>
        <p:spPr>
          <a:xfrm>
            <a:off x="286376" y="1085154"/>
            <a:ext cx="4285624" cy="369332"/>
          </a:xfrm>
          <a:prstGeom prst="rect">
            <a:avLst/>
          </a:prstGeom>
          <a:noFill/>
        </p:spPr>
        <p:txBody>
          <a:bodyPr wrap="square" rtlCol="0">
            <a:spAutoFit/>
          </a:bodyPr>
          <a:lstStyle/>
          <a:p>
            <a:r>
              <a:rPr lang="en-US" b="1">
                <a:latin typeface="Tahoma" panose="020B0604030504040204" pitchFamily="34" charset="0"/>
                <a:ea typeface="Tahoma" panose="020B0604030504040204" pitchFamily="34" charset="0"/>
                <a:cs typeface="Tahoma" panose="020B0604030504040204" pitchFamily="34" charset="0"/>
              </a:rPr>
              <a:t>Bước 1: Lọc kênh màu xanh lá</a:t>
            </a:r>
          </a:p>
        </p:txBody>
      </p:sp>
      <p:sp>
        <p:nvSpPr>
          <p:cNvPr id="26" name="Curved Up Arrow 25">
            <a:extLst>
              <a:ext uri="{FF2B5EF4-FFF2-40B4-BE49-F238E27FC236}">
                <a16:creationId xmlns:a16="http://schemas.microsoft.com/office/drawing/2014/main" id="{386483CF-8FCF-0F4E-B735-944D8EBF8B85}"/>
              </a:ext>
            </a:extLst>
          </p:cNvPr>
          <p:cNvSpPr/>
          <p:nvPr/>
        </p:nvSpPr>
        <p:spPr>
          <a:xfrm>
            <a:off x="1349115" y="4738525"/>
            <a:ext cx="4601979" cy="107929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itle 1">
            <a:extLst>
              <a:ext uri="{FF2B5EF4-FFF2-40B4-BE49-F238E27FC236}">
                <a16:creationId xmlns:a16="http://schemas.microsoft.com/office/drawing/2014/main" id="{9A563A89-A016-8F49-95D8-017F103B5874}"/>
              </a:ext>
            </a:extLst>
          </p:cNvPr>
          <p:cNvSpPr txBox="1">
            <a:spLocks/>
          </p:cNvSpPr>
          <p:nvPr/>
        </p:nvSpPr>
        <p:spPr>
          <a:xfrm>
            <a:off x="969495" y="208212"/>
            <a:ext cx="7559907" cy="526311"/>
          </a:xfrm>
          <a:prstGeom prst="rect">
            <a:avLst/>
          </a:prstGeom>
        </p:spPr>
        <p:txBody>
          <a:bodyPr>
            <a:normAutofit/>
          </a:bodyPr>
          <a:lstStyle>
            <a:lvl1pPr algn="ctr" defTabSz="685800" rtl="0" eaLnBrk="1" latinLnBrk="0" hangingPunct="1">
              <a:lnSpc>
                <a:spcPct val="90000"/>
              </a:lnSpc>
              <a:spcBef>
                <a:spcPct val="0"/>
              </a:spcBef>
              <a:buNone/>
              <a:defRPr sz="2300" b="1" kern="1200">
                <a:solidFill>
                  <a:srgbClr val="002060"/>
                </a:solidFill>
                <a:latin typeface="Tahoma" panose="020B0604030504040204" pitchFamily="34" charset="0"/>
                <a:ea typeface="Tahoma" panose="020B0604030504040204" pitchFamily="34" charset="0"/>
                <a:cs typeface="Tahoma" panose="020B0604030504040204" pitchFamily="34" charset="0"/>
              </a:defRPr>
            </a:lvl1pPr>
          </a:lstStyle>
          <a:p>
            <a:r>
              <a:rPr lang="en-US" sz="2400"/>
              <a:t>PHƯƠNG PHÁP PHÁT HIỆN TỔN THƯƠNG SÁNG</a:t>
            </a:r>
          </a:p>
        </p:txBody>
      </p:sp>
      <p:pic>
        <p:nvPicPr>
          <p:cNvPr id="6" name="Picture 5">
            <a:extLst>
              <a:ext uri="{FF2B5EF4-FFF2-40B4-BE49-F238E27FC236}">
                <a16:creationId xmlns:a16="http://schemas.microsoft.com/office/drawing/2014/main" id="{B13DE4B8-CD65-9045-BF9E-AA7354F34C7C}"/>
              </a:ext>
            </a:extLst>
          </p:cNvPr>
          <p:cNvPicPr>
            <a:picLocks noChangeAspect="1"/>
          </p:cNvPicPr>
          <p:nvPr/>
        </p:nvPicPr>
        <p:blipFill>
          <a:blip r:embed="rId3"/>
          <a:stretch>
            <a:fillRect/>
          </a:stretch>
        </p:blipFill>
        <p:spPr>
          <a:xfrm>
            <a:off x="62852" y="2603077"/>
            <a:ext cx="2177747" cy="1884717"/>
          </a:xfrm>
          <a:prstGeom prst="rect">
            <a:avLst/>
          </a:prstGeom>
        </p:spPr>
      </p:pic>
      <p:pic>
        <p:nvPicPr>
          <p:cNvPr id="8" name="Picture 7">
            <a:extLst>
              <a:ext uri="{FF2B5EF4-FFF2-40B4-BE49-F238E27FC236}">
                <a16:creationId xmlns:a16="http://schemas.microsoft.com/office/drawing/2014/main" id="{E405FCE9-882C-7D49-B0E7-137553C5F8F5}"/>
              </a:ext>
            </a:extLst>
          </p:cNvPr>
          <p:cNvPicPr>
            <a:picLocks noChangeAspect="1"/>
          </p:cNvPicPr>
          <p:nvPr/>
        </p:nvPicPr>
        <p:blipFill>
          <a:blip r:embed="rId4"/>
          <a:stretch>
            <a:fillRect/>
          </a:stretch>
        </p:blipFill>
        <p:spPr>
          <a:xfrm>
            <a:off x="2329665" y="2603077"/>
            <a:ext cx="2177747" cy="1877138"/>
          </a:xfrm>
          <a:prstGeom prst="rect">
            <a:avLst/>
          </a:prstGeom>
        </p:spPr>
      </p:pic>
      <p:pic>
        <p:nvPicPr>
          <p:cNvPr id="10" name="Picture 9">
            <a:extLst>
              <a:ext uri="{FF2B5EF4-FFF2-40B4-BE49-F238E27FC236}">
                <a16:creationId xmlns:a16="http://schemas.microsoft.com/office/drawing/2014/main" id="{1DA8D0D4-E77F-6842-8425-2FF921886E9A}"/>
              </a:ext>
            </a:extLst>
          </p:cNvPr>
          <p:cNvPicPr>
            <a:picLocks noChangeAspect="1"/>
          </p:cNvPicPr>
          <p:nvPr/>
        </p:nvPicPr>
        <p:blipFill>
          <a:blip r:embed="rId5"/>
          <a:stretch>
            <a:fillRect/>
          </a:stretch>
        </p:blipFill>
        <p:spPr>
          <a:xfrm>
            <a:off x="4636590" y="2606867"/>
            <a:ext cx="2181499" cy="1892870"/>
          </a:xfrm>
          <a:prstGeom prst="rect">
            <a:avLst/>
          </a:prstGeom>
        </p:spPr>
      </p:pic>
      <p:pic>
        <p:nvPicPr>
          <p:cNvPr id="12" name="Picture 11">
            <a:extLst>
              <a:ext uri="{FF2B5EF4-FFF2-40B4-BE49-F238E27FC236}">
                <a16:creationId xmlns:a16="http://schemas.microsoft.com/office/drawing/2014/main" id="{8BE2B8E8-2E40-A94E-BF56-C16191639A99}"/>
              </a:ext>
            </a:extLst>
          </p:cNvPr>
          <p:cNvPicPr>
            <a:picLocks noChangeAspect="1"/>
          </p:cNvPicPr>
          <p:nvPr/>
        </p:nvPicPr>
        <p:blipFill>
          <a:blip r:embed="rId6"/>
          <a:stretch>
            <a:fillRect/>
          </a:stretch>
        </p:blipFill>
        <p:spPr>
          <a:xfrm>
            <a:off x="6962501" y="2606867"/>
            <a:ext cx="2181499" cy="1892870"/>
          </a:xfrm>
          <a:prstGeom prst="rect">
            <a:avLst/>
          </a:prstGeom>
        </p:spPr>
      </p:pic>
    </p:spTree>
    <p:extLst>
      <p:ext uri="{BB962C8B-B14F-4D97-AF65-F5344CB8AC3E}">
        <p14:creationId xmlns:p14="http://schemas.microsoft.com/office/powerpoint/2010/main" val="39591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1E9BC0-FCFA-C64E-A9C6-E5872E795F9D}"/>
              </a:ext>
            </a:extLst>
          </p:cNvPr>
          <p:cNvSpPr>
            <a:spLocks noGrp="1"/>
          </p:cNvSpPr>
          <p:nvPr>
            <p:ph type="sldNum" sz="quarter" idx="12"/>
          </p:nvPr>
        </p:nvSpPr>
        <p:spPr/>
        <p:txBody>
          <a:bodyPr/>
          <a:lstStyle/>
          <a:p>
            <a:fld id="{3F530FF4-013A-924C-BA27-6BD6F6A8BE84}" type="slidenum">
              <a:rPr lang="en-US" smtClean="0"/>
              <a:t>14</a:t>
            </a:fld>
            <a:endParaRPr lang="en-US" dirty="0"/>
          </a:p>
        </p:txBody>
      </p:sp>
      <p:sp>
        <p:nvSpPr>
          <p:cNvPr id="5" name="Rectangle 2">
            <a:extLst>
              <a:ext uri="{FF2B5EF4-FFF2-40B4-BE49-F238E27FC236}">
                <a16:creationId xmlns:a16="http://schemas.microsoft.com/office/drawing/2014/main" id="{B3872580-FB34-884A-B98F-BA05BBB0B5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5CAD5975-5154-CE48-B76C-60974A099540}"/>
              </a:ext>
            </a:extLst>
          </p:cNvPr>
          <p:cNvSpPr txBox="1"/>
          <p:nvPr/>
        </p:nvSpPr>
        <p:spPr>
          <a:xfrm>
            <a:off x="262186" y="1034896"/>
            <a:ext cx="5419086" cy="369332"/>
          </a:xfrm>
          <a:prstGeom prst="rect">
            <a:avLst/>
          </a:prstGeom>
          <a:noFill/>
        </p:spPr>
        <p:txBody>
          <a:bodyPr wrap="square" rtlCol="0">
            <a:spAutoFit/>
          </a:bodyPr>
          <a:lstStyle/>
          <a:p>
            <a:r>
              <a:rPr lang="en-US" b="1">
                <a:latin typeface="Tahoma" panose="020B0604030504040204" pitchFamily="34" charset="0"/>
                <a:ea typeface="Tahoma" panose="020B0604030504040204" pitchFamily="34" charset="0"/>
                <a:cs typeface="Tahoma" panose="020B0604030504040204" pitchFamily="34" charset="0"/>
              </a:rPr>
              <a:t>Bước 2: Tách mạch máu và mặt nạ võng mạc </a:t>
            </a:r>
          </a:p>
        </p:txBody>
      </p:sp>
      <p:pic>
        <p:nvPicPr>
          <p:cNvPr id="3073" name="Picture 48" descr="https://lh3.googleusercontent.com/NlfCp9o0NBgZaCHs1Odz-Esk81W6ZylMKEkj-qMsQO1RzgxABZ6_kanfgar6XAaJnveSytlL3sJjPhZBIxEZ0pQYK8Sxwvu02p7RiRFFXdrwZAPg1FI4IAdxZhywua96dl-XSmqk">
            <a:extLst>
              <a:ext uri="{FF2B5EF4-FFF2-40B4-BE49-F238E27FC236}">
                <a16:creationId xmlns:a16="http://schemas.microsoft.com/office/drawing/2014/main" id="{F308D39D-BCEB-264A-B3C5-BC67A33FD42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36716" y="1704601"/>
            <a:ext cx="5075590" cy="480058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CBDABAB6-DF4D-3F42-81C4-5C3B5B60CDF1}"/>
              </a:ext>
            </a:extLst>
          </p:cNvPr>
          <p:cNvSpPr txBox="1">
            <a:spLocks/>
          </p:cNvSpPr>
          <p:nvPr/>
        </p:nvSpPr>
        <p:spPr>
          <a:xfrm>
            <a:off x="969495" y="208212"/>
            <a:ext cx="7559907" cy="526311"/>
          </a:xfrm>
          <a:prstGeom prst="rect">
            <a:avLst/>
          </a:prstGeom>
        </p:spPr>
        <p:txBody>
          <a:bodyPr>
            <a:normAutofit/>
          </a:bodyPr>
          <a:lstStyle>
            <a:lvl1pPr algn="ctr" defTabSz="685800" rtl="0" eaLnBrk="1" latinLnBrk="0" hangingPunct="1">
              <a:lnSpc>
                <a:spcPct val="90000"/>
              </a:lnSpc>
              <a:spcBef>
                <a:spcPct val="0"/>
              </a:spcBef>
              <a:buNone/>
              <a:defRPr sz="2300" b="1" kern="1200">
                <a:solidFill>
                  <a:srgbClr val="002060"/>
                </a:solidFill>
                <a:latin typeface="Tahoma" panose="020B0604030504040204" pitchFamily="34" charset="0"/>
                <a:ea typeface="Tahoma" panose="020B0604030504040204" pitchFamily="34" charset="0"/>
                <a:cs typeface="Tahoma" panose="020B0604030504040204" pitchFamily="34" charset="0"/>
              </a:defRPr>
            </a:lvl1pPr>
          </a:lstStyle>
          <a:p>
            <a:r>
              <a:rPr lang="en-US" sz="2400"/>
              <a:t>PHƯƠNG PHÁP PHÁT HIỆN TỔN THƯƠNG SÁNG</a:t>
            </a:r>
          </a:p>
        </p:txBody>
      </p:sp>
      <p:pic>
        <p:nvPicPr>
          <p:cNvPr id="6" name="Picture 5">
            <a:extLst>
              <a:ext uri="{FF2B5EF4-FFF2-40B4-BE49-F238E27FC236}">
                <a16:creationId xmlns:a16="http://schemas.microsoft.com/office/drawing/2014/main" id="{0E79BCAB-3CCB-B149-B630-A26357ADE1F0}"/>
              </a:ext>
            </a:extLst>
          </p:cNvPr>
          <p:cNvPicPr>
            <a:picLocks noChangeAspect="1"/>
          </p:cNvPicPr>
          <p:nvPr/>
        </p:nvPicPr>
        <p:blipFill>
          <a:blip r:embed="rId4"/>
          <a:stretch>
            <a:fillRect/>
          </a:stretch>
        </p:blipFill>
        <p:spPr>
          <a:xfrm>
            <a:off x="2923242" y="2899659"/>
            <a:ext cx="1826206" cy="1584585"/>
          </a:xfrm>
          <a:prstGeom prst="rect">
            <a:avLst/>
          </a:prstGeom>
        </p:spPr>
      </p:pic>
      <p:pic>
        <p:nvPicPr>
          <p:cNvPr id="8" name="Picture 7">
            <a:extLst>
              <a:ext uri="{FF2B5EF4-FFF2-40B4-BE49-F238E27FC236}">
                <a16:creationId xmlns:a16="http://schemas.microsoft.com/office/drawing/2014/main" id="{DB9E644F-CB8D-9F4D-8480-1572CC0103ED}"/>
              </a:ext>
            </a:extLst>
          </p:cNvPr>
          <p:cNvPicPr>
            <a:picLocks noChangeAspect="1"/>
          </p:cNvPicPr>
          <p:nvPr/>
        </p:nvPicPr>
        <p:blipFill>
          <a:blip r:embed="rId5"/>
          <a:stretch>
            <a:fillRect/>
          </a:stretch>
        </p:blipFill>
        <p:spPr>
          <a:xfrm>
            <a:off x="4976912" y="2899659"/>
            <a:ext cx="1880606" cy="1584585"/>
          </a:xfrm>
          <a:prstGeom prst="rect">
            <a:avLst/>
          </a:prstGeom>
        </p:spPr>
      </p:pic>
      <p:pic>
        <p:nvPicPr>
          <p:cNvPr id="13" name="Picture 12">
            <a:extLst>
              <a:ext uri="{FF2B5EF4-FFF2-40B4-BE49-F238E27FC236}">
                <a16:creationId xmlns:a16="http://schemas.microsoft.com/office/drawing/2014/main" id="{269E1BA6-9752-7542-AA02-4B11984F1544}"/>
              </a:ext>
            </a:extLst>
          </p:cNvPr>
          <p:cNvPicPr>
            <a:picLocks noChangeAspect="1"/>
          </p:cNvPicPr>
          <p:nvPr/>
        </p:nvPicPr>
        <p:blipFill>
          <a:blip r:embed="rId6"/>
          <a:stretch>
            <a:fillRect/>
          </a:stretch>
        </p:blipFill>
        <p:spPr>
          <a:xfrm>
            <a:off x="2923242" y="4775402"/>
            <a:ext cx="1826206" cy="1579724"/>
          </a:xfrm>
          <a:prstGeom prst="rect">
            <a:avLst/>
          </a:prstGeom>
        </p:spPr>
      </p:pic>
      <p:pic>
        <p:nvPicPr>
          <p:cNvPr id="17" name="Picture 16">
            <a:extLst>
              <a:ext uri="{FF2B5EF4-FFF2-40B4-BE49-F238E27FC236}">
                <a16:creationId xmlns:a16="http://schemas.microsoft.com/office/drawing/2014/main" id="{D81867BE-42F5-EF4B-879D-7D2BD3A3AC41}"/>
              </a:ext>
            </a:extLst>
          </p:cNvPr>
          <p:cNvPicPr>
            <a:picLocks noChangeAspect="1"/>
          </p:cNvPicPr>
          <p:nvPr/>
        </p:nvPicPr>
        <p:blipFill>
          <a:blip r:embed="rId7"/>
          <a:stretch>
            <a:fillRect/>
          </a:stretch>
        </p:blipFill>
        <p:spPr>
          <a:xfrm>
            <a:off x="4987610" y="4770541"/>
            <a:ext cx="1825352" cy="1584585"/>
          </a:xfrm>
          <a:prstGeom prst="rect">
            <a:avLst/>
          </a:prstGeom>
        </p:spPr>
      </p:pic>
      <p:pic>
        <p:nvPicPr>
          <p:cNvPr id="20" name="Picture 19">
            <a:extLst>
              <a:ext uri="{FF2B5EF4-FFF2-40B4-BE49-F238E27FC236}">
                <a16:creationId xmlns:a16="http://schemas.microsoft.com/office/drawing/2014/main" id="{BF84883D-5BA9-9647-9027-383939D2F184}"/>
              </a:ext>
            </a:extLst>
          </p:cNvPr>
          <p:cNvPicPr>
            <a:picLocks noChangeAspect="1"/>
          </p:cNvPicPr>
          <p:nvPr/>
        </p:nvPicPr>
        <p:blipFill>
          <a:blip r:embed="rId8"/>
          <a:stretch>
            <a:fillRect/>
          </a:stretch>
        </p:blipFill>
        <p:spPr>
          <a:xfrm>
            <a:off x="7084982" y="4770540"/>
            <a:ext cx="1827066" cy="1584585"/>
          </a:xfrm>
          <a:prstGeom prst="rect">
            <a:avLst/>
          </a:prstGeom>
        </p:spPr>
      </p:pic>
      <p:cxnSp>
        <p:nvCxnSpPr>
          <p:cNvPr id="23" name="Straight Arrow Connector 22">
            <a:extLst>
              <a:ext uri="{FF2B5EF4-FFF2-40B4-BE49-F238E27FC236}">
                <a16:creationId xmlns:a16="http://schemas.microsoft.com/office/drawing/2014/main" id="{39D0AF6C-A5E8-4146-A4D2-1CC1A67D9361}"/>
              </a:ext>
            </a:extLst>
          </p:cNvPr>
          <p:cNvCxnSpPr>
            <a:cxnSpLocks/>
            <a:stCxn id="6" idx="3"/>
            <a:endCxn id="8" idx="1"/>
          </p:cNvCxnSpPr>
          <p:nvPr/>
        </p:nvCxnSpPr>
        <p:spPr>
          <a:xfrm>
            <a:off x="4749448" y="3691952"/>
            <a:ext cx="22746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AE385AC-40DD-0F45-8ECB-311925AD6FAF}"/>
              </a:ext>
            </a:extLst>
          </p:cNvPr>
          <p:cNvCxnSpPr>
            <a:cxnSpLocks/>
            <a:stCxn id="6" idx="2"/>
            <a:endCxn id="13" idx="0"/>
          </p:cNvCxnSpPr>
          <p:nvPr/>
        </p:nvCxnSpPr>
        <p:spPr>
          <a:xfrm>
            <a:off x="3836345" y="4484244"/>
            <a:ext cx="0" cy="29115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3D66C24-CE8F-F74F-852D-131684583B8B}"/>
              </a:ext>
            </a:extLst>
          </p:cNvPr>
          <p:cNvCxnSpPr>
            <a:stCxn id="13" idx="3"/>
            <a:endCxn id="17" idx="1"/>
          </p:cNvCxnSpPr>
          <p:nvPr/>
        </p:nvCxnSpPr>
        <p:spPr>
          <a:xfrm flipV="1">
            <a:off x="4749448" y="5562834"/>
            <a:ext cx="238162" cy="243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5345537-5F4C-3D4D-91EB-F51BE03C036A}"/>
              </a:ext>
            </a:extLst>
          </p:cNvPr>
          <p:cNvCxnSpPr>
            <a:stCxn id="17" idx="3"/>
            <a:endCxn id="20" idx="1"/>
          </p:cNvCxnSpPr>
          <p:nvPr/>
        </p:nvCxnSpPr>
        <p:spPr>
          <a:xfrm flipV="1">
            <a:off x="6812962" y="5562833"/>
            <a:ext cx="272020"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894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1E9BC0-FCFA-C64E-A9C6-E5872E795F9D}"/>
              </a:ext>
            </a:extLst>
          </p:cNvPr>
          <p:cNvSpPr>
            <a:spLocks noGrp="1"/>
          </p:cNvSpPr>
          <p:nvPr>
            <p:ph type="sldNum" sz="quarter" idx="12"/>
          </p:nvPr>
        </p:nvSpPr>
        <p:spPr/>
        <p:txBody>
          <a:bodyPr/>
          <a:lstStyle/>
          <a:p>
            <a:fld id="{3F530FF4-013A-924C-BA27-6BD6F6A8BE84}" type="slidenum">
              <a:rPr lang="en-US" smtClean="0"/>
              <a:t>15</a:t>
            </a:fld>
            <a:endParaRPr lang="en-US" dirty="0"/>
          </a:p>
        </p:txBody>
      </p:sp>
      <p:sp>
        <p:nvSpPr>
          <p:cNvPr id="5" name="Rectangle 2">
            <a:extLst>
              <a:ext uri="{FF2B5EF4-FFF2-40B4-BE49-F238E27FC236}">
                <a16:creationId xmlns:a16="http://schemas.microsoft.com/office/drawing/2014/main" id="{B3872580-FB34-884A-B98F-BA05BBB0B5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5CAD5975-5154-CE48-B76C-60974A099540}"/>
              </a:ext>
            </a:extLst>
          </p:cNvPr>
          <p:cNvSpPr txBox="1"/>
          <p:nvPr/>
        </p:nvSpPr>
        <p:spPr>
          <a:xfrm>
            <a:off x="263045" y="1166886"/>
            <a:ext cx="4950120" cy="369332"/>
          </a:xfrm>
          <a:prstGeom prst="rect">
            <a:avLst/>
          </a:prstGeom>
          <a:noFill/>
        </p:spPr>
        <p:txBody>
          <a:bodyPr wrap="square" rtlCol="0">
            <a:spAutoFit/>
          </a:bodyPr>
          <a:lstStyle/>
          <a:p>
            <a:r>
              <a:rPr lang="en-US" b="1">
                <a:latin typeface="Tahoma" panose="020B0604030504040204" pitchFamily="34" charset="0"/>
                <a:ea typeface="Tahoma" panose="020B0604030504040204" pitchFamily="34" charset="0"/>
                <a:cs typeface="Tahoma" panose="020B0604030504040204" pitchFamily="34" charset="0"/>
              </a:rPr>
              <a:t>Bước 3: Tách ứng viên tổn thương sáng</a:t>
            </a:r>
          </a:p>
        </p:txBody>
      </p:sp>
      <p:sp>
        <p:nvSpPr>
          <p:cNvPr id="11" name="Title 1">
            <a:extLst>
              <a:ext uri="{FF2B5EF4-FFF2-40B4-BE49-F238E27FC236}">
                <a16:creationId xmlns:a16="http://schemas.microsoft.com/office/drawing/2014/main" id="{ECA7F4DB-F278-5F49-87B7-A56EC288F39C}"/>
              </a:ext>
            </a:extLst>
          </p:cNvPr>
          <p:cNvSpPr txBox="1">
            <a:spLocks/>
          </p:cNvSpPr>
          <p:nvPr/>
        </p:nvSpPr>
        <p:spPr>
          <a:xfrm>
            <a:off x="969495" y="208212"/>
            <a:ext cx="7559907" cy="526311"/>
          </a:xfrm>
          <a:prstGeom prst="rect">
            <a:avLst/>
          </a:prstGeom>
        </p:spPr>
        <p:txBody>
          <a:bodyPr>
            <a:normAutofit/>
          </a:bodyPr>
          <a:lstStyle>
            <a:lvl1pPr algn="ctr" defTabSz="685800" rtl="0" eaLnBrk="1" latinLnBrk="0" hangingPunct="1">
              <a:lnSpc>
                <a:spcPct val="90000"/>
              </a:lnSpc>
              <a:spcBef>
                <a:spcPct val="0"/>
              </a:spcBef>
              <a:buNone/>
              <a:defRPr sz="2300" b="1" kern="1200">
                <a:solidFill>
                  <a:srgbClr val="002060"/>
                </a:solidFill>
                <a:latin typeface="Tahoma" panose="020B0604030504040204" pitchFamily="34" charset="0"/>
                <a:ea typeface="Tahoma" panose="020B0604030504040204" pitchFamily="34" charset="0"/>
                <a:cs typeface="Tahoma" panose="020B0604030504040204" pitchFamily="34" charset="0"/>
              </a:defRPr>
            </a:lvl1pPr>
          </a:lstStyle>
          <a:p>
            <a:r>
              <a:rPr lang="en-US" sz="2400"/>
              <a:t>PHƯƠNG PHÁP PHÁT HIỆN TỔN THƯƠNG SÁNG</a:t>
            </a:r>
          </a:p>
        </p:txBody>
      </p:sp>
      <p:pic>
        <p:nvPicPr>
          <p:cNvPr id="13" name="Picture 12">
            <a:extLst>
              <a:ext uri="{FF2B5EF4-FFF2-40B4-BE49-F238E27FC236}">
                <a16:creationId xmlns:a16="http://schemas.microsoft.com/office/drawing/2014/main" id="{238A0582-E538-C746-90C1-FE7013B4C198}"/>
              </a:ext>
            </a:extLst>
          </p:cNvPr>
          <p:cNvPicPr>
            <a:picLocks noChangeAspect="1"/>
          </p:cNvPicPr>
          <p:nvPr/>
        </p:nvPicPr>
        <p:blipFill>
          <a:blip r:embed="rId3"/>
          <a:stretch>
            <a:fillRect/>
          </a:stretch>
        </p:blipFill>
        <p:spPr>
          <a:xfrm>
            <a:off x="6294053" y="1660403"/>
            <a:ext cx="2378613" cy="2037677"/>
          </a:xfrm>
          <a:prstGeom prst="rect">
            <a:avLst/>
          </a:prstGeom>
        </p:spPr>
      </p:pic>
      <p:pic>
        <p:nvPicPr>
          <p:cNvPr id="15" name="Picture 14">
            <a:extLst>
              <a:ext uri="{FF2B5EF4-FFF2-40B4-BE49-F238E27FC236}">
                <a16:creationId xmlns:a16="http://schemas.microsoft.com/office/drawing/2014/main" id="{4DF7CE75-C224-0047-AFE9-C2DA51E5049D}"/>
              </a:ext>
            </a:extLst>
          </p:cNvPr>
          <p:cNvPicPr>
            <a:picLocks noChangeAspect="1"/>
          </p:cNvPicPr>
          <p:nvPr/>
        </p:nvPicPr>
        <p:blipFill>
          <a:blip r:embed="rId4"/>
          <a:stretch>
            <a:fillRect/>
          </a:stretch>
        </p:blipFill>
        <p:spPr>
          <a:xfrm>
            <a:off x="4915311" y="4200782"/>
            <a:ext cx="2757485" cy="2379368"/>
          </a:xfrm>
          <a:prstGeom prst="rect">
            <a:avLst/>
          </a:prstGeom>
        </p:spPr>
      </p:pic>
      <p:pic>
        <p:nvPicPr>
          <p:cNvPr id="1028" name="Picture 4" descr="https://lh4.googleusercontent.com/mWQQoGGLQKv1TMnBSfhcqN3qTI2tCRrO2QwxUCkZKkxmfx0Zxk1cZK3__f9EyGr0roY0WmkzYpGPPGgEnsTfINHs0l4wuIykTNW7UTlDVek8hNV3vRfuTkVVS7SoLgw3AFgrZc_s">
            <a:extLst>
              <a:ext uri="{FF2B5EF4-FFF2-40B4-BE49-F238E27FC236}">
                <a16:creationId xmlns:a16="http://schemas.microsoft.com/office/drawing/2014/main" id="{62078534-2C9C-D546-B159-2D85242FCE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357" y="1923902"/>
            <a:ext cx="4298602" cy="36403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33991702-98E2-8249-91BA-15FB1658E05F}"/>
              </a:ext>
            </a:extLst>
          </p:cNvPr>
          <p:cNvPicPr>
            <a:picLocks noChangeAspect="1"/>
          </p:cNvPicPr>
          <p:nvPr/>
        </p:nvPicPr>
        <p:blipFill>
          <a:blip r:embed="rId6"/>
          <a:stretch>
            <a:fillRect/>
          </a:stretch>
        </p:blipFill>
        <p:spPr>
          <a:xfrm>
            <a:off x="3551129" y="1660399"/>
            <a:ext cx="2352380" cy="2037681"/>
          </a:xfrm>
          <a:prstGeom prst="rect">
            <a:avLst/>
          </a:prstGeom>
        </p:spPr>
      </p:pic>
    </p:spTree>
    <p:extLst>
      <p:ext uri="{BB962C8B-B14F-4D97-AF65-F5344CB8AC3E}">
        <p14:creationId xmlns:p14="http://schemas.microsoft.com/office/powerpoint/2010/main" val="934628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1E9BC0-FCFA-C64E-A9C6-E5872E795F9D}"/>
              </a:ext>
            </a:extLst>
          </p:cNvPr>
          <p:cNvSpPr>
            <a:spLocks noGrp="1"/>
          </p:cNvSpPr>
          <p:nvPr>
            <p:ph type="sldNum" sz="quarter" idx="12"/>
          </p:nvPr>
        </p:nvSpPr>
        <p:spPr/>
        <p:txBody>
          <a:bodyPr/>
          <a:lstStyle/>
          <a:p>
            <a:fld id="{3F530FF4-013A-924C-BA27-6BD6F6A8BE84}" type="slidenum">
              <a:rPr lang="en-US" smtClean="0"/>
              <a:t>16</a:t>
            </a:fld>
            <a:endParaRPr lang="en-US" dirty="0"/>
          </a:p>
        </p:txBody>
      </p:sp>
      <p:sp>
        <p:nvSpPr>
          <p:cNvPr id="5" name="Rectangle 2">
            <a:extLst>
              <a:ext uri="{FF2B5EF4-FFF2-40B4-BE49-F238E27FC236}">
                <a16:creationId xmlns:a16="http://schemas.microsoft.com/office/drawing/2014/main" id="{B3872580-FB34-884A-B98F-BA05BBB0B5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5CAD5975-5154-CE48-B76C-60974A099540}"/>
              </a:ext>
            </a:extLst>
          </p:cNvPr>
          <p:cNvSpPr txBox="1"/>
          <p:nvPr/>
        </p:nvSpPr>
        <p:spPr>
          <a:xfrm>
            <a:off x="263044" y="1057539"/>
            <a:ext cx="3888494" cy="646331"/>
          </a:xfrm>
          <a:prstGeom prst="rect">
            <a:avLst/>
          </a:prstGeom>
          <a:noFill/>
        </p:spPr>
        <p:txBody>
          <a:bodyPr wrap="square" rtlCol="0">
            <a:spAutoFit/>
          </a:bodyPr>
          <a:lstStyle/>
          <a:p>
            <a:r>
              <a:rPr lang="en-US" b="1">
                <a:latin typeface="Tahoma" panose="020B0604030504040204" pitchFamily="34" charset="0"/>
                <a:ea typeface="Tahoma" panose="020B0604030504040204" pitchFamily="34" charset="0"/>
                <a:cs typeface="Tahoma" panose="020B0604030504040204" pitchFamily="34" charset="0"/>
              </a:rPr>
              <a:t>Bước 4: Tách cạnh tổn thương sáng</a:t>
            </a:r>
          </a:p>
        </p:txBody>
      </p:sp>
      <p:pic>
        <p:nvPicPr>
          <p:cNvPr id="6145" name="Picture 65" descr="https://lh4.googleusercontent.com/qBrY7v3xcp9M_wKBAy8ohkv_Hs861ktN041aMF3zzIBLX5WLUZS67Qs8M9JKEoizkArhiR6CpO6_yQ_pwRtM3gWy-vXU1e6Uzk4pqtnW1wPHScQIB514kVxf67_I4iZZ0IfDjK3v">
            <a:extLst>
              <a:ext uri="{FF2B5EF4-FFF2-40B4-BE49-F238E27FC236}">
                <a16:creationId xmlns:a16="http://schemas.microsoft.com/office/drawing/2014/main" id="{0E26EC63-18B5-B04F-92EA-2A9369C8758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63044" y="1673372"/>
            <a:ext cx="3494764" cy="4976416"/>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EF575F9B-6C90-C34E-A447-1A2648187EEC}"/>
              </a:ext>
            </a:extLst>
          </p:cNvPr>
          <p:cNvSpPr txBox="1">
            <a:spLocks/>
          </p:cNvSpPr>
          <p:nvPr/>
        </p:nvSpPr>
        <p:spPr>
          <a:xfrm>
            <a:off x="969495" y="208212"/>
            <a:ext cx="7559907" cy="526311"/>
          </a:xfrm>
          <a:prstGeom prst="rect">
            <a:avLst/>
          </a:prstGeom>
        </p:spPr>
        <p:txBody>
          <a:bodyPr>
            <a:normAutofit/>
          </a:bodyPr>
          <a:lstStyle>
            <a:lvl1pPr algn="ctr" defTabSz="685800" rtl="0" eaLnBrk="1" latinLnBrk="0" hangingPunct="1">
              <a:lnSpc>
                <a:spcPct val="90000"/>
              </a:lnSpc>
              <a:spcBef>
                <a:spcPct val="0"/>
              </a:spcBef>
              <a:buNone/>
              <a:defRPr sz="2300" b="1" kern="1200">
                <a:solidFill>
                  <a:srgbClr val="002060"/>
                </a:solidFill>
                <a:latin typeface="Tahoma" panose="020B0604030504040204" pitchFamily="34" charset="0"/>
                <a:ea typeface="Tahoma" panose="020B0604030504040204" pitchFamily="34" charset="0"/>
                <a:cs typeface="Tahoma" panose="020B0604030504040204" pitchFamily="34" charset="0"/>
              </a:defRPr>
            </a:lvl1pPr>
          </a:lstStyle>
          <a:p>
            <a:r>
              <a:rPr lang="en-US" sz="2400"/>
              <a:t>PHƯƠNG PHÁP PHÁT HIỆN TỔN THƯƠNG SÁNG</a:t>
            </a:r>
          </a:p>
        </p:txBody>
      </p:sp>
      <p:pic>
        <p:nvPicPr>
          <p:cNvPr id="13" name="Picture 12">
            <a:extLst>
              <a:ext uri="{FF2B5EF4-FFF2-40B4-BE49-F238E27FC236}">
                <a16:creationId xmlns:a16="http://schemas.microsoft.com/office/drawing/2014/main" id="{FAF8003A-9275-CC45-AD36-CA8CD777E152}"/>
              </a:ext>
            </a:extLst>
          </p:cNvPr>
          <p:cNvPicPr>
            <a:picLocks noChangeAspect="1"/>
          </p:cNvPicPr>
          <p:nvPr/>
        </p:nvPicPr>
        <p:blipFill>
          <a:blip r:embed="rId5"/>
          <a:stretch>
            <a:fillRect/>
          </a:stretch>
        </p:blipFill>
        <p:spPr>
          <a:xfrm>
            <a:off x="4164163" y="1111507"/>
            <a:ext cx="1737250" cy="1504842"/>
          </a:xfrm>
          <a:prstGeom prst="rect">
            <a:avLst/>
          </a:prstGeom>
        </p:spPr>
      </p:pic>
      <p:pic>
        <p:nvPicPr>
          <p:cNvPr id="12" name="Picture 11">
            <a:extLst>
              <a:ext uri="{FF2B5EF4-FFF2-40B4-BE49-F238E27FC236}">
                <a16:creationId xmlns:a16="http://schemas.microsoft.com/office/drawing/2014/main" id="{3825ECE1-2C55-0A47-AD79-8D0CACEF714B}"/>
              </a:ext>
            </a:extLst>
          </p:cNvPr>
          <p:cNvPicPr>
            <a:picLocks noChangeAspect="1"/>
          </p:cNvPicPr>
          <p:nvPr/>
        </p:nvPicPr>
        <p:blipFill>
          <a:blip r:embed="rId6"/>
          <a:stretch>
            <a:fillRect/>
          </a:stretch>
        </p:blipFill>
        <p:spPr>
          <a:xfrm>
            <a:off x="4164163" y="3008604"/>
            <a:ext cx="1737250" cy="1500203"/>
          </a:xfrm>
          <a:prstGeom prst="rect">
            <a:avLst/>
          </a:prstGeom>
        </p:spPr>
      </p:pic>
      <p:pic>
        <p:nvPicPr>
          <p:cNvPr id="16" name="Picture 15">
            <a:extLst>
              <a:ext uri="{FF2B5EF4-FFF2-40B4-BE49-F238E27FC236}">
                <a16:creationId xmlns:a16="http://schemas.microsoft.com/office/drawing/2014/main" id="{AEA7ECDD-6698-1142-97A8-A30437C6228E}"/>
              </a:ext>
            </a:extLst>
          </p:cNvPr>
          <p:cNvPicPr>
            <a:picLocks noChangeAspect="1"/>
          </p:cNvPicPr>
          <p:nvPr/>
        </p:nvPicPr>
        <p:blipFill>
          <a:blip r:embed="rId7"/>
          <a:stretch>
            <a:fillRect/>
          </a:stretch>
        </p:blipFill>
        <p:spPr>
          <a:xfrm>
            <a:off x="4151538" y="4880864"/>
            <a:ext cx="1754875" cy="1520891"/>
          </a:xfrm>
          <a:prstGeom prst="rect">
            <a:avLst/>
          </a:prstGeom>
        </p:spPr>
      </p:pic>
      <p:pic>
        <p:nvPicPr>
          <p:cNvPr id="18" name="Picture 17">
            <a:extLst>
              <a:ext uri="{FF2B5EF4-FFF2-40B4-BE49-F238E27FC236}">
                <a16:creationId xmlns:a16="http://schemas.microsoft.com/office/drawing/2014/main" id="{9CE73034-DD63-4D4C-81F5-1F5652CC8196}"/>
              </a:ext>
            </a:extLst>
          </p:cNvPr>
          <p:cNvPicPr>
            <a:picLocks noChangeAspect="1"/>
          </p:cNvPicPr>
          <p:nvPr/>
        </p:nvPicPr>
        <p:blipFill>
          <a:blip r:embed="rId8"/>
          <a:stretch>
            <a:fillRect/>
          </a:stretch>
        </p:blipFill>
        <p:spPr>
          <a:xfrm>
            <a:off x="6348268" y="4891208"/>
            <a:ext cx="1725233" cy="1500203"/>
          </a:xfrm>
          <a:prstGeom prst="rect">
            <a:avLst/>
          </a:prstGeom>
        </p:spPr>
      </p:pic>
      <p:pic>
        <p:nvPicPr>
          <p:cNvPr id="20" name="Picture 19">
            <a:extLst>
              <a:ext uri="{FF2B5EF4-FFF2-40B4-BE49-F238E27FC236}">
                <a16:creationId xmlns:a16="http://schemas.microsoft.com/office/drawing/2014/main" id="{803507D5-1268-944E-A4DF-86D5957D94D1}"/>
              </a:ext>
            </a:extLst>
          </p:cNvPr>
          <p:cNvPicPr>
            <a:picLocks noChangeAspect="1"/>
          </p:cNvPicPr>
          <p:nvPr/>
        </p:nvPicPr>
        <p:blipFill>
          <a:blip r:embed="rId9"/>
          <a:stretch>
            <a:fillRect/>
          </a:stretch>
        </p:blipFill>
        <p:spPr>
          <a:xfrm>
            <a:off x="6336726" y="3013330"/>
            <a:ext cx="1748315" cy="1500204"/>
          </a:xfrm>
          <a:prstGeom prst="rect">
            <a:avLst/>
          </a:prstGeom>
        </p:spPr>
      </p:pic>
      <p:cxnSp>
        <p:nvCxnSpPr>
          <p:cNvPr id="22" name="Straight Arrow Connector 21">
            <a:extLst>
              <a:ext uri="{FF2B5EF4-FFF2-40B4-BE49-F238E27FC236}">
                <a16:creationId xmlns:a16="http://schemas.microsoft.com/office/drawing/2014/main" id="{16029F1B-895D-3742-B449-690CFACB0796}"/>
              </a:ext>
            </a:extLst>
          </p:cNvPr>
          <p:cNvCxnSpPr>
            <a:cxnSpLocks/>
            <a:stCxn id="13" idx="2"/>
            <a:endCxn id="12" idx="0"/>
          </p:cNvCxnSpPr>
          <p:nvPr/>
        </p:nvCxnSpPr>
        <p:spPr>
          <a:xfrm>
            <a:off x="5032788" y="2616349"/>
            <a:ext cx="0" cy="39225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1754394-F468-5643-84B0-423838B620A8}"/>
              </a:ext>
            </a:extLst>
          </p:cNvPr>
          <p:cNvCxnSpPr>
            <a:cxnSpLocks/>
            <a:stCxn id="12" idx="2"/>
            <a:endCxn id="16" idx="0"/>
          </p:cNvCxnSpPr>
          <p:nvPr/>
        </p:nvCxnSpPr>
        <p:spPr>
          <a:xfrm flipH="1">
            <a:off x="5028976" y="4508807"/>
            <a:ext cx="3812" cy="3720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786F555-0406-A545-B2CE-3DC144D891EC}"/>
              </a:ext>
            </a:extLst>
          </p:cNvPr>
          <p:cNvCxnSpPr>
            <a:cxnSpLocks/>
            <a:stCxn id="16" idx="3"/>
            <a:endCxn id="18" idx="1"/>
          </p:cNvCxnSpPr>
          <p:nvPr/>
        </p:nvCxnSpPr>
        <p:spPr>
          <a:xfrm>
            <a:off x="5906413" y="5641310"/>
            <a:ext cx="44185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D09D54B-0967-824E-BC98-4A6FC76E006B}"/>
              </a:ext>
            </a:extLst>
          </p:cNvPr>
          <p:cNvCxnSpPr>
            <a:stCxn id="18" idx="0"/>
            <a:endCxn id="20" idx="2"/>
          </p:cNvCxnSpPr>
          <p:nvPr/>
        </p:nvCxnSpPr>
        <p:spPr>
          <a:xfrm flipH="1" flipV="1">
            <a:off x="7210884" y="4513534"/>
            <a:ext cx="1" cy="37767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751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1E9BC0-FCFA-C64E-A9C6-E5872E795F9D}"/>
              </a:ext>
            </a:extLst>
          </p:cNvPr>
          <p:cNvSpPr>
            <a:spLocks noGrp="1"/>
          </p:cNvSpPr>
          <p:nvPr>
            <p:ph type="sldNum" sz="quarter" idx="12"/>
          </p:nvPr>
        </p:nvSpPr>
        <p:spPr/>
        <p:txBody>
          <a:bodyPr/>
          <a:lstStyle/>
          <a:p>
            <a:fld id="{3F530FF4-013A-924C-BA27-6BD6F6A8BE84}" type="slidenum">
              <a:rPr lang="en-US" smtClean="0"/>
              <a:t>17</a:t>
            </a:fld>
            <a:endParaRPr lang="en-US" dirty="0"/>
          </a:p>
        </p:txBody>
      </p:sp>
      <p:sp>
        <p:nvSpPr>
          <p:cNvPr id="5" name="Rectangle 2">
            <a:extLst>
              <a:ext uri="{FF2B5EF4-FFF2-40B4-BE49-F238E27FC236}">
                <a16:creationId xmlns:a16="http://schemas.microsoft.com/office/drawing/2014/main" id="{B3872580-FB34-884A-B98F-BA05BBB0B5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5CAD5975-5154-CE48-B76C-60974A099540}"/>
              </a:ext>
            </a:extLst>
          </p:cNvPr>
          <p:cNvSpPr txBox="1"/>
          <p:nvPr/>
        </p:nvSpPr>
        <p:spPr>
          <a:xfrm>
            <a:off x="162836" y="1142358"/>
            <a:ext cx="4835852" cy="369332"/>
          </a:xfrm>
          <a:prstGeom prst="rect">
            <a:avLst/>
          </a:prstGeom>
          <a:noFill/>
        </p:spPr>
        <p:txBody>
          <a:bodyPr wrap="square" rtlCol="0">
            <a:spAutoFit/>
          </a:bodyPr>
          <a:lstStyle/>
          <a:p>
            <a:r>
              <a:rPr lang="en-US" b="1">
                <a:latin typeface="Tahoma" panose="020B0604030504040204" pitchFamily="34" charset="0"/>
                <a:ea typeface="Tahoma" panose="020B0604030504040204" pitchFamily="34" charset="0"/>
                <a:cs typeface="Tahoma" panose="020B0604030504040204" pitchFamily="34" charset="0"/>
              </a:rPr>
              <a:t>Bước 5: Tái khởi tạo tổn thương sáng</a:t>
            </a:r>
          </a:p>
        </p:txBody>
      </p:sp>
      <p:sp>
        <p:nvSpPr>
          <p:cNvPr id="15" name="Title 1">
            <a:extLst>
              <a:ext uri="{FF2B5EF4-FFF2-40B4-BE49-F238E27FC236}">
                <a16:creationId xmlns:a16="http://schemas.microsoft.com/office/drawing/2014/main" id="{EF575F9B-6C90-C34E-A447-1A2648187EEC}"/>
              </a:ext>
            </a:extLst>
          </p:cNvPr>
          <p:cNvSpPr txBox="1">
            <a:spLocks/>
          </p:cNvSpPr>
          <p:nvPr/>
        </p:nvSpPr>
        <p:spPr>
          <a:xfrm>
            <a:off x="969495" y="208212"/>
            <a:ext cx="7559907" cy="526311"/>
          </a:xfrm>
          <a:prstGeom prst="rect">
            <a:avLst/>
          </a:prstGeom>
        </p:spPr>
        <p:txBody>
          <a:bodyPr>
            <a:normAutofit/>
          </a:bodyPr>
          <a:lstStyle>
            <a:lvl1pPr algn="ctr" defTabSz="685800" rtl="0" eaLnBrk="1" latinLnBrk="0" hangingPunct="1">
              <a:lnSpc>
                <a:spcPct val="90000"/>
              </a:lnSpc>
              <a:spcBef>
                <a:spcPct val="0"/>
              </a:spcBef>
              <a:buNone/>
              <a:defRPr sz="2300" b="1" kern="1200">
                <a:solidFill>
                  <a:srgbClr val="002060"/>
                </a:solidFill>
                <a:latin typeface="Tahoma" panose="020B0604030504040204" pitchFamily="34" charset="0"/>
                <a:ea typeface="Tahoma" panose="020B0604030504040204" pitchFamily="34" charset="0"/>
                <a:cs typeface="Tahoma" panose="020B0604030504040204" pitchFamily="34" charset="0"/>
              </a:defRPr>
            </a:lvl1pPr>
          </a:lstStyle>
          <a:p>
            <a:r>
              <a:rPr lang="en-US" sz="2400"/>
              <a:t>PHƯƠNG PHÁP PHÁT HIỆN TỔN THƯƠNG SÁNG</a:t>
            </a:r>
          </a:p>
        </p:txBody>
      </p:sp>
      <p:pic>
        <p:nvPicPr>
          <p:cNvPr id="7169" name="Picture 70" descr="https://lh5.googleusercontent.com/-1T7okd5HRC-efr8UwFJAmdwSwqF0GqrExrspt2NLxMya38oXLKljj-6vj-tnTLJK1NVWevrYm1pX6AlIUtQNIWh_Zx8K2fBHo1x3AxU7lFbTJzJPQ4JCDS2XY1q_YycH3tNP7un">
            <a:extLst>
              <a:ext uri="{FF2B5EF4-FFF2-40B4-BE49-F238E27FC236}">
                <a16:creationId xmlns:a16="http://schemas.microsoft.com/office/drawing/2014/main" id="{D3B39FAC-3AC3-1746-8B95-6D2D88A3B6E2}"/>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157872" y="1656863"/>
            <a:ext cx="5183152" cy="28450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3EF40AE-F66A-004E-B8A4-FB2875748675}"/>
              </a:ext>
            </a:extLst>
          </p:cNvPr>
          <p:cNvPicPr>
            <a:picLocks noChangeAspect="1"/>
          </p:cNvPicPr>
          <p:nvPr/>
        </p:nvPicPr>
        <p:blipFill>
          <a:blip r:embed="rId5"/>
          <a:stretch>
            <a:fillRect/>
          </a:stretch>
        </p:blipFill>
        <p:spPr>
          <a:xfrm>
            <a:off x="6563732" y="2463009"/>
            <a:ext cx="2417432" cy="2074364"/>
          </a:xfrm>
          <a:prstGeom prst="rect">
            <a:avLst/>
          </a:prstGeom>
        </p:spPr>
      </p:pic>
      <p:pic>
        <p:nvPicPr>
          <p:cNvPr id="12" name="Picture 11">
            <a:extLst>
              <a:ext uri="{FF2B5EF4-FFF2-40B4-BE49-F238E27FC236}">
                <a16:creationId xmlns:a16="http://schemas.microsoft.com/office/drawing/2014/main" id="{9FC4462D-6B37-024C-AFD5-F91C6243966B}"/>
              </a:ext>
            </a:extLst>
          </p:cNvPr>
          <p:cNvPicPr>
            <a:picLocks noChangeAspect="1"/>
          </p:cNvPicPr>
          <p:nvPr/>
        </p:nvPicPr>
        <p:blipFill>
          <a:blip r:embed="rId6"/>
          <a:stretch>
            <a:fillRect/>
          </a:stretch>
        </p:blipFill>
        <p:spPr>
          <a:xfrm>
            <a:off x="375022" y="2451429"/>
            <a:ext cx="2417432" cy="2085944"/>
          </a:xfrm>
          <a:prstGeom prst="rect">
            <a:avLst/>
          </a:prstGeom>
        </p:spPr>
      </p:pic>
      <p:pic>
        <p:nvPicPr>
          <p:cNvPr id="8" name="Picture 7">
            <a:extLst>
              <a:ext uri="{FF2B5EF4-FFF2-40B4-BE49-F238E27FC236}">
                <a16:creationId xmlns:a16="http://schemas.microsoft.com/office/drawing/2014/main" id="{0BAF21D7-6536-2546-A1A6-8D8F1D0A1E1E}"/>
              </a:ext>
            </a:extLst>
          </p:cNvPr>
          <p:cNvPicPr>
            <a:picLocks noChangeAspect="1"/>
          </p:cNvPicPr>
          <p:nvPr/>
        </p:nvPicPr>
        <p:blipFill>
          <a:blip r:embed="rId7"/>
          <a:stretch>
            <a:fillRect/>
          </a:stretch>
        </p:blipFill>
        <p:spPr>
          <a:xfrm>
            <a:off x="3360957" y="4529924"/>
            <a:ext cx="2776981" cy="2234713"/>
          </a:xfrm>
          <a:prstGeom prst="rect">
            <a:avLst/>
          </a:prstGeom>
        </p:spPr>
      </p:pic>
    </p:spTree>
    <p:extLst>
      <p:ext uri="{BB962C8B-B14F-4D97-AF65-F5344CB8AC3E}">
        <p14:creationId xmlns:p14="http://schemas.microsoft.com/office/powerpoint/2010/main" val="323414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1E9BC0-FCFA-C64E-A9C6-E5872E795F9D}"/>
              </a:ext>
            </a:extLst>
          </p:cNvPr>
          <p:cNvSpPr>
            <a:spLocks noGrp="1"/>
          </p:cNvSpPr>
          <p:nvPr>
            <p:ph type="sldNum" sz="quarter" idx="12"/>
          </p:nvPr>
        </p:nvSpPr>
        <p:spPr/>
        <p:txBody>
          <a:bodyPr/>
          <a:lstStyle/>
          <a:p>
            <a:fld id="{3F530FF4-013A-924C-BA27-6BD6F6A8BE84}" type="slidenum">
              <a:rPr lang="en-US" smtClean="0"/>
              <a:t>18</a:t>
            </a:fld>
            <a:endParaRPr lang="en-US" dirty="0"/>
          </a:p>
        </p:txBody>
      </p:sp>
      <p:sp>
        <p:nvSpPr>
          <p:cNvPr id="5" name="Rectangle 2">
            <a:extLst>
              <a:ext uri="{FF2B5EF4-FFF2-40B4-BE49-F238E27FC236}">
                <a16:creationId xmlns:a16="http://schemas.microsoft.com/office/drawing/2014/main" id="{B3872580-FB34-884A-B98F-BA05BBB0B5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5CAD5975-5154-CE48-B76C-60974A099540}"/>
              </a:ext>
            </a:extLst>
          </p:cNvPr>
          <p:cNvSpPr txBox="1"/>
          <p:nvPr/>
        </p:nvSpPr>
        <p:spPr>
          <a:xfrm>
            <a:off x="263044" y="1142358"/>
            <a:ext cx="6716290" cy="369332"/>
          </a:xfrm>
          <a:prstGeom prst="rect">
            <a:avLst/>
          </a:prstGeom>
          <a:noFill/>
        </p:spPr>
        <p:txBody>
          <a:bodyPr wrap="square" rtlCol="0">
            <a:spAutoFit/>
          </a:bodyPr>
          <a:lstStyle/>
          <a:p>
            <a:r>
              <a:rPr lang="en-US" b="1">
                <a:latin typeface="Tahoma" panose="020B0604030504040204" pitchFamily="34" charset="0"/>
                <a:ea typeface="Tahoma" panose="020B0604030504040204" pitchFamily="34" charset="0"/>
                <a:cs typeface="Tahoma" panose="020B0604030504040204" pitchFamily="34" charset="0"/>
              </a:rPr>
              <a:t>Bước 6: Phát hiện tổn thương sáng</a:t>
            </a:r>
          </a:p>
        </p:txBody>
      </p:sp>
      <p:sp>
        <p:nvSpPr>
          <p:cNvPr id="15" name="Title 1">
            <a:extLst>
              <a:ext uri="{FF2B5EF4-FFF2-40B4-BE49-F238E27FC236}">
                <a16:creationId xmlns:a16="http://schemas.microsoft.com/office/drawing/2014/main" id="{EF575F9B-6C90-C34E-A447-1A2648187EEC}"/>
              </a:ext>
            </a:extLst>
          </p:cNvPr>
          <p:cNvSpPr txBox="1">
            <a:spLocks/>
          </p:cNvSpPr>
          <p:nvPr/>
        </p:nvSpPr>
        <p:spPr>
          <a:xfrm>
            <a:off x="969495" y="208212"/>
            <a:ext cx="7559907" cy="526311"/>
          </a:xfrm>
          <a:prstGeom prst="rect">
            <a:avLst/>
          </a:prstGeom>
        </p:spPr>
        <p:txBody>
          <a:bodyPr>
            <a:normAutofit/>
          </a:bodyPr>
          <a:lstStyle>
            <a:lvl1pPr algn="ctr" defTabSz="685800" rtl="0" eaLnBrk="1" latinLnBrk="0" hangingPunct="1">
              <a:lnSpc>
                <a:spcPct val="90000"/>
              </a:lnSpc>
              <a:spcBef>
                <a:spcPct val="0"/>
              </a:spcBef>
              <a:buNone/>
              <a:defRPr sz="2300" b="1" kern="1200">
                <a:solidFill>
                  <a:srgbClr val="002060"/>
                </a:solidFill>
                <a:latin typeface="Tahoma" panose="020B0604030504040204" pitchFamily="34" charset="0"/>
                <a:ea typeface="Tahoma" panose="020B0604030504040204" pitchFamily="34" charset="0"/>
                <a:cs typeface="Tahoma" panose="020B0604030504040204" pitchFamily="34" charset="0"/>
              </a:defRPr>
            </a:lvl1pPr>
          </a:lstStyle>
          <a:p>
            <a:r>
              <a:rPr lang="en-US" sz="2400"/>
              <a:t>PHƯƠNG PHÁP PHÁT HIỆN TỔN THƯƠNG SÁNG</a:t>
            </a:r>
          </a:p>
        </p:txBody>
      </p:sp>
      <p:sp>
        <p:nvSpPr>
          <p:cNvPr id="2" name="Rectangle 2">
            <a:extLst>
              <a:ext uri="{FF2B5EF4-FFF2-40B4-BE49-F238E27FC236}">
                <a16:creationId xmlns:a16="http://schemas.microsoft.com/office/drawing/2014/main" id="{D574C726-E862-9341-9D22-38CEADF09E7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193" name="Picture 71" descr="https://lh5.googleusercontent.com/NRSrhf0T305rFDhv0HT3hYjbCllHGfOLnnM1_OBZGsw5FfUkjopRgjIRByT1nSJx75rPMK88jzuIPGlesLxPkQfyg_chH5XukhAQGzWUeVbw8Sc1rLvwZQIER0m14Ib2nZ_gk2cv">
            <a:extLst>
              <a:ext uri="{FF2B5EF4-FFF2-40B4-BE49-F238E27FC236}">
                <a16:creationId xmlns:a16="http://schemas.microsoft.com/office/drawing/2014/main" id="{72E4A0E2-16D7-CA48-8B31-0E46A927171D}"/>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388547" y="1711988"/>
            <a:ext cx="4366905" cy="416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197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C40ED-DBC7-7248-9665-DBFBD89D196D}"/>
              </a:ext>
            </a:extLst>
          </p:cNvPr>
          <p:cNvSpPr>
            <a:spLocks noGrp="1"/>
          </p:cNvSpPr>
          <p:nvPr>
            <p:ph type="title" idx="4294967295"/>
          </p:nvPr>
        </p:nvSpPr>
        <p:spPr>
          <a:xfrm>
            <a:off x="946124" y="319662"/>
            <a:ext cx="7569226" cy="504797"/>
          </a:xfrm>
          <a:prstGeom prst="rect">
            <a:avLst/>
          </a:prstGeom>
        </p:spPr>
        <p:txBody>
          <a:bodyPr/>
          <a:lstStyle/>
          <a:p>
            <a:pPr algn="l"/>
            <a:r>
              <a:rPr lang="en-US">
                <a:latin typeface="Tahoma" panose="020B0604030504040204" pitchFamily="34" charset="0"/>
                <a:ea typeface="Tahoma" panose="020B0604030504040204" pitchFamily="34" charset="0"/>
                <a:cs typeface="Tahoma" panose="020B0604030504040204" pitchFamily="34" charset="0"/>
              </a:rPr>
              <a:t>PHƯƠNG PHÁP ĐÁNH GIÁ </a:t>
            </a:r>
          </a:p>
        </p:txBody>
      </p:sp>
      <p:sp>
        <p:nvSpPr>
          <p:cNvPr id="4" name="Slide Number Placeholder 3">
            <a:extLst>
              <a:ext uri="{FF2B5EF4-FFF2-40B4-BE49-F238E27FC236}">
                <a16:creationId xmlns:a16="http://schemas.microsoft.com/office/drawing/2014/main" id="{7770B5C7-03B0-E84D-9448-77BABD1E39AA}"/>
              </a:ext>
            </a:extLst>
          </p:cNvPr>
          <p:cNvSpPr>
            <a:spLocks noGrp="1"/>
          </p:cNvSpPr>
          <p:nvPr>
            <p:ph type="sldNum" sz="quarter" idx="12"/>
          </p:nvPr>
        </p:nvSpPr>
        <p:spPr/>
        <p:txBody>
          <a:bodyPr/>
          <a:lstStyle/>
          <a:p>
            <a:fld id="{3F530FF4-013A-924C-BA27-6BD6F6A8BE84}" type="slidenum">
              <a:rPr lang="en-US" smtClean="0"/>
              <a:t>19</a:t>
            </a:fld>
            <a:endParaRPr lang="en-US" dirty="0"/>
          </a:p>
        </p:txBody>
      </p:sp>
      <p:pic>
        <p:nvPicPr>
          <p:cNvPr id="7" name="Picture 6">
            <a:extLst>
              <a:ext uri="{FF2B5EF4-FFF2-40B4-BE49-F238E27FC236}">
                <a16:creationId xmlns:a16="http://schemas.microsoft.com/office/drawing/2014/main" id="{E4753456-B6FA-B24B-AB4C-8598083C00FF}"/>
              </a:ext>
            </a:extLst>
          </p:cNvPr>
          <p:cNvPicPr>
            <a:picLocks noChangeAspect="1"/>
          </p:cNvPicPr>
          <p:nvPr/>
        </p:nvPicPr>
        <p:blipFill>
          <a:blip r:embed="rId2"/>
          <a:stretch>
            <a:fillRect/>
          </a:stretch>
        </p:blipFill>
        <p:spPr>
          <a:xfrm>
            <a:off x="152400" y="1019123"/>
            <a:ext cx="8839200" cy="3530600"/>
          </a:xfrm>
          <a:prstGeom prst="rect">
            <a:avLst/>
          </a:prstGeom>
        </p:spPr>
      </p:pic>
      <p:sp>
        <p:nvSpPr>
          <p:cNvPr id="10" name="Rectangle 9">
            <a:extLst>
              <a:ext uri="{FF2B5EF4-FFF2-40B4-BE49-F238E27FC236}">
                <a16:creationId xmlns:a16="http://schemas.microsoft.com/office/drawing/2014/main" id="{9EB40777-9AE1-F846-970C-7F9D106BF7BC}"/>
              </a:ext>
            </a:extLst>
          </p:cNvPr>
          <p:cNvSpPr/>
          <p:nvPr/>
        </p:nvSpPr>
        <p:spPr>
          <a:xfrm>
            <a:off x="2003516" y="4879023"/>
            <a:ext cx="5526578" cy="1477328"/>
          </a:xfrm>
          <a:prstGeom prst="rect">
            <a:avLst/>
          </a:prstGeom>
        </p:spPr>
        <p:txBody>
          <a:bodyPr wrap="none">
            <a:spAutoFit/>
          </a:bodyPr>
          <a:lstStyle/>
          <a:p>
            <a:r>
              <a:rPr lang="en-US">
                <a:solidFill>
                  <a:srgbClr val="000000"/>
                </a:solidFill>
                <a:latin typeface="Tahoma" panose="020B0604030504040204" pitchFamily="34" charset="0"/>
                <a:ea typeface="Tahoma" panose="020B0604030504040204" pitchFamily="34" charset="0"/>
                <a:cs typeface="Tahoma" panose="020B0604030504040204" pitchFamily="34" charset="0"/>
              </a:rPr>
              <a:t>Sensitivity (Se) = TP / (TP + FN)</a:t>
            </a:r>
            <a:r>
              <a:rPr lang="en-US">
                <a:effectLst/>
                <a:latin typeface="Tahoma" panose="020B0604030504040204" pitchFamily="34" charset="0"/>
                <a:ea typeface="Tahoma" panose="020B0604030504040204" pitchFamily="34" charset="0"/>
                <a:cs typeface="Tahoma" panose="020B0604030504040204" pitchFamily="34" charset="0"/>
              </a:rPr>
              <a:t> </a:t>
            </a:r>
          </a:p>
          <a:p>
            <a:endParaRPr lang="en-US">
              <a:latin typeface="Tahoma" panose="020B0604030504040204" pitchFamily="34" charset="0"/>
              <a:ea typeface="Tahoma" panose="020B0604030504040204" pitchFamily="34" charset="0"/>
              <a:cs typeface="Tahoma" panose="020B0604030504040204" pitchFamily="34" charset="0"/>
            </a:endParaRPr>
          </a:p>
          <a:p>
            <a:r>
              <a:rPr lang="en-US">
                <a:latin typeface="Tahoma" panose="020B0604030504040204" pitchFamily="34" charset="0"/>
                <a:ea typeface="Tahoma" panose="020B0604030504040204" pitchFamily="34" charset="0"/>
                <a:cs typeface="Tahoma" panose="020B0604030504040204" pitchFamily="34" charset="0"/>
              </a:rPr>
              <a:t>Specificity (Sp) = TN / (TN + FP)</a:t>
            </a:r>
            <a:r>
              <a:rPr lang="en-US">
                <a:effectLst/>
                <a:latin typeface="Tahoma" panose="020B0604030504040204" pitchFamily="34" charset="0"/>
                <a:ea typeface="Tahoma" panose="020B0604030504040204" pitchFamily="34" charset="0"/>
                <a:cs typeface="Tahoma" panose="020B0604030504040204" pitchFamily="34" charset="0"/>
              </a:rPr>
              <a:t> </a:t>
            </a:r>
          </a:p>
          <a:p>
            <a:endParaRPr lang="en-US">
              <a:latin typeface="Tahoma" panose="020B0604030504040204" pitchFamily="34" charset="0"/>
              <a:ea typeface="Tahoma" panose="020B0604030504040204" pitchFamily="34" charset="0"/>
              <a:cs typeface="Tahoma" panose="020B0604030504040204" pitchFamily="34" charset="0"/>
            </a:endParaRPr>
          </a:p>
          <a:p>
            <a:r>
              <a:rPr lang="en-US">
                <a:latin typeface="Tahoma" panose="020B0604030504040204" pitchFamily="34" charset="0"/>
                <a:ea typeface="Tahoma" panose="020B0604030504040204" pitchFamily="34" charset="0"/>
                <a:cs typeface="Tahoma" panose="020B0604030504040204" pitchFamily="34" charset="0"/>
              </a:rPr>
              <a:t>Accuracy (Acc) = (TP + TN) / (TP + FN + TN + FP)</a:t>
            </a:r>
            <a:r>
              <a:rPr lang="en-US">
                <a:effectLst/>
                <a:latin typeface="Tahoma" panose="020B0604030504040204" pitchFamily="34" charset="0"/>
                <a:ea typeface="Tahoma" panose="020B0604030504040204" pitchFamily="34" charset="0"/>
                <a:cs typeface="Tahoma" panose="020B0604030504040204" pitchFamily="34" charset="0"/>
              </a:rPr>
              <a:t> </a:t>
            </a:r>
            <a:endParaRPr lang="en-US">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12197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2261-F0C1-A64B-9D5B-00CA908B419C}"/>
              </a:ext>
            </a:extLst>
          </p:cNvPr>
          <p:cNvSpPr>
            <a:spLocks noGrp="1"/>
          </p:cNvSpPr>
          <p:nvPr>
            <p:ph type="title" idx="4294967295"/>
          </p:nvPr>
        </p:nvSpPr>
        <p:spPr>
          <a:xfrm>
            <a:off x="997716" y="241456"/>
            <a:ext cx="7786519" cy="612984"/>
          </a:xfrm>
          <a:prstGeom prst="rect">
            <a:avLst/>
          </a:prstGeom>
        </p:spPr>
        <p:txBody>
          <a:bodyPr>
            <a:normAutofit/>
          </a:bodyPr>
          <a:lstStyle/>
          <a:p>
            <a:pPr algn="l"/>
            <a:r>
              <a:rPr lang="en-US" sz="2800" dirty="0">
                <a:latin typeface="Tahoma" panose="020B0604030504040204" pitchFamily="34" charset="0"/>
                <a:ea typeface="Tahoma" panose="020B0604030504040204" pitchFamily="34" charset="0"/>
                <a:cs typeface="Tahoma" panose="020B0604030504040204" pitchFamily="34" charset="0"/>
              </a:rPr>
              <a:t>NỘI DUNG BÁO CÁO</a:t>
            </a:r>
          </a:p>
        </p:txBody>
      </p:sp>
      <p:sp>
        <p:nvSpPr>
          <p:cNvPr id="3" name="Content Placeholder 2">
            <a:extLst>
              <a:ext uri="{FF2B5EF4-FFF2-40B4-BE49-F238E27FC236}">
                <a16:creationId xmlns:a16="http://schemas.microsoft.com/office/drawing/2014/main" id="{14E195FB-D9E5-5245-A40E-B36FCB21742E}"/>
              </a:ext>
            </a:extLst>
          </p:cNvPr>
          <p:cNvSpPr>
            <a:spLocks noGrp="1"/>
          </p:cNvSpPr>
          <p:nvPr>
            <p:ph idx="1"/>
          </p:nvPr>
        </p:nvSpPr>
        <p:spPr>
          <a:xfrm>
            <a:off x="359764" y="1349115"/>
            <a:ext cx="8424471" cy="5372361"/>
          </a:xfrm>
        </p:spPr>
        <p:txBody>
          <a:bodyPr>
            <a:normAutofit/>
          </a:bodyPr>
          <a:lstStyle/>
          <a:p>
            <a:pPr>
              <a:lnSpc>
                <a:spcPct val="100000"/>
              </a:lnSpc>
            </a:pPr>
            <a:r>
              <a:rPr lang="en-US" sz="2800" dirty="0" err="1">
                <a:latin typeface="Tahoma" panose="020B0604030504040204" pitchFamily="34" charset="0"/>
                <a:ea typeface="Tahoma" panose="020B0604030504040204" pitchFamily="34" charset="0"/>
                <a:cs typeface="Tahoma" panose="020B0604030504040204" pitchFamily="34" charset="0"/>
              </a:rPr>
              <a:t>Giới</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thiệu đề tài</a:t>
            </a:r>
          </a:p>
          <a:p>
            <a:pPr>
              <a:lnSpc>
                <a:spcPct val="100000"/>
              </a:lnSpc>
            </a:pPr>
            <a:r>
              <a:rPr lang="en-US" sz="2800" dirty="0" err="1">
                <a:latin typeface="Tahoma" panose="020B0604030504040204" pitchFamily="34" charset="0"/>
                <a:ea typeface="Tahoma" panose="020B0604030504040204" pitchFamily="34" charset="0"/>
                <a:cs typeface="Tahoma" panose="020B0604030504040204" pitchFamily="34" charset="0"/>
              </a:rPr>
              <a:t>Mục tiệu và nội dung đề tài</a:t>
            </a:r>
          </a:p>
          <a:p>
            <a:pPr>
              <a:lnSpc>
                <a:spcPct val="100000"/>
              </a:lnSpc>
            </a:pPr>
            <a:r>
              <a:rPr lang="en-US" sz="2800" dirty="0">
                <a:latin typeface="Tahoma" panose="020B0604030504040204" pitchFamily="34" charset="0"/>
                <a:ea typeface="Tahoma" panose="020B0604030504040204" pitchFamily="34" charset="0"/>
                <a:cs typeface="Tahoma" panose="020B0604030504040204" pitchFamily="34" charset="0"/>
              </a:rPr>
              <a:t>Giới hạn đề tài</a:t>
            </a:r>
          </a:p>
          <a:p>
            <a:pPr>
              <a:lnSpc>
                <a:spcPct val="100000"/>
              </a:lnSpc>
            </a:pPr>
            <a:r>
              <a:rPr lang="en-US" sz="2800" dirty="0">
                <a:latin typeface="Tahoma" panose="020B0604030504040204" pitchFamily="34" charset="0"/>
                <a:ea typeface="Tahoma" panose="020B0604030504040204" pitchFamily="34" charset="0"/>
                <a:cs typeface="Tahoma" panose="020B0604030504040204" pitchFamily="34" charset="0"/>
              </a:rPr>
              <a:t>Cơ sở lý thuyết</a:t>
            </a:r>
          </a:p>
          <a:p>
            <a:pPr>
              <a:lnSpc>
                <a:spcPct val="100000"/>
              </a:lnSpc>
            </a:pPr>
            <a:r>
              <a:rPr lang="en-US" sz="2800">
                <a:latin typeface="Tahoma" panose="020B0604030504040204" pitchFamily="34" charset="0"/>
                <a:ea typeface="Tahoma" panose="020B0604030504040204" pitchFamily="34" charset="0"/>
                <a:cs typeface="Tahoma" panose="020B0604030504040204" pitchFamily="34" charset="0"/>
              </a:rPr>
              <a:t>Phương </a:t>
            </a:r>
            <a:r>
              <a:rPr lang="en-US" sz="2800" dirty="0" err="1">
                <a:latin typeface="Tahoma" panose="020B0604030504040204" pitchFamily="34" charset="0"/>
                <a:ea typeface="Tahoma" panose="020B0604030504040204" pitchFamily="34" charset="0"/>
                <a:cs typeface="Tahoma" panose="020B0604030504040204" pitchFamily="34" charset="0"/>
              </a:rPr>
              <a:t>pháp</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phát</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hiện bất thường</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tổn</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thương</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sáng</a:t>
            </a:r>
            <a:endParaRPr lang="en-US" sz="2800" dirty="0">
              <a:latin typeface="Tahoma" panose="020B0604030504040204" pitchFamily="34" charset="0"/>
              <a:ea typeface="Tahoma" panose="020B0604030504040204" pitchFamily="34" charset="0"/>
              <a:cs typeface="Tahoma" panose="020B0604030504040204" pitchFamily="34" charset="0"/>
            </a:endParaRPr>
          </a:p>
          <a:p>
            <a:pPr>
              <a:lnSpc>
                <a:spcPct val="100000"/>
              </a:lnSpc>
            </a:pPr>
            <a:r>
              <a:rPr lang="en-US" sz="2800" dirty="0" err="1">
                <a:latin typeface="Tahoma" panose="020B0604030504040204" pitchFamily="34" charset="0"/>
                <a:ea typeface="Tahoma" panose="020B0604030504040204" pitchFamily="34" charset="0"/>
                <a:cs typeface="Tahoma" panose="020B0604030504040204" pitchFamily="34" charset="0"/>
              </a:rPr>
              <a:t>Đánh</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giá</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kết</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quả</a:t>
            </a:r>
            <a:endParaRPr lang="en-US" sz="2800" dirty="0">
              <a:latin typeface="Tahoma" panose="020B0604030504040204" pitchFamily="34" charset="0"/>
              <a:ea typeface="Tahoma" panose="020B0604030504040204" pitchFamily="34" charset="0"/>
              <a:cs typeface="Tahoma" panose="020B0604030504040204" pitchFamily="34" charset="0"/>
            </a:endParaRPr>
          </a:p>
          <a:p>
            <a:pPr>
              <a:lnSpc>
                <a:spcPct val="100000"/>
              </a:lnSpc>
            </a:pPr>
            <a:r>
              <a:rPr lang="en-US" sz="2800" dirty="0" err="1">
                <a:latin typeface="Tahoma" panose="020B0604030504040204" pitchFamily="34" charset="0"/>
                <a:ea typeface="Tahoma" panose="020B0604030504040204" pitchFamily="34" charset="0"/>
                <a:cs typeface="Tahoma" panose="020B0604030504040204" pitchFamily="34" charset="0"/>
              </a:rPr>
              <a:t>Kết</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luận</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B80FAE81-5CD9-6E4C-8DB2-79404134ED83}"/>
              </a:ext>
            </a:extLst>
          </p:cNvPr>
          <p:cNvSpPr>
            <a:spLocks noGrp="1"/>
          </p:cNvSpPr>
          <p:nvPr>
            <p:ph type="sldNum" sz="quarter" idx="12"/>
          </p:nvPr>
        </p:nvSpPr>
        <p:spPr/>
        <p:txBody>
          <a:bodyPr/>
          <a:lstStyle/>
          <a:p>
            <a:fld id="{3F530FF4-013A-924C-BA27-6BD6F6A8BE84}" type="slidenum">
              <a:rPr lang="en-US" smtClean="0"/>
              <a:t>2</a:t>
            </a:fld>
            <a:endParaRPr lang="en-US" dirty="0"/>
          </a:p>
        </p:txBody>
      </p:sp>
    </p:spTree>
    <p:extLst>
      <p:ext uri="{BB962C8B-B14F-4D97-AF65-F5344CB8AC3E}">
        <p14:creationId xmlns:p14="http://schemas.microsoft.com/office/powerpoint/2010/main" val="3425956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24A7-AE23-BF45-938D-1A62F4468214}"/>
              </a:ext>
            </a:extLst>
          </p:cNvPr>
          <p:cNvSpPr>
            <a:spLocks noGrp="1"/>
          </p:cNvSpPr>
          <p:nvPr>
            <p:ph type="title" idx="4294967295"/>
          </p:nvPr>
        </p:nvSpPr>
        <p:spPr>
          <a:xfrm>
            <a:off x="1019330" y="349642"/>
            <a:ext cx="7496019" cy="444837"/>
          </a:xfrm>
          <a:prstGeom prst="rect">
            <a:avLst/>
          </a:prstGeom>
        </p:spPr>
        <p:txBody>
          <a:bodyPr/>
          <a:lstStyle/>
          <a:p>
            <a:pPr algn="l"/>
            <a:r>
              <a:rPr lang="en-US">
                <a:latin typeface="Tahoma" panose="020B0604030504040204" pitchFamily="34" charset="0"/>
                <a:ea typeface="Tahoma" panose="020B0604030504040204" pitchFamily="34" charset="0"/>
                <a:cs typeface="Tahoma" panose="020B0604030504040204" pitchFamily="34" charset="0"/>
              </a:rPr>
              <a:t>KẾT QUẢ HIỆN THỰC </a:t>
            </a:r>
          </a:p>
        </p:txBody>
      </p:sp>
      <p:sp>
        <p:nvSpPr>
          <p:cNvPr id="4" name="Slide Number Placeholder 3">
            <a:extLst>
              <a:ext uri="{FF2B5EF4-FFF2-40B4-BE49-F238E27FC236}">
                <a16:creationId xmlns:a16="http://schemas.microsoft.com/office/drawing/2014/main" id="{19EBD894-5C17-0D47-AD66-871C2B15F0B9}"/>
              </a:ext>
            </a:extLst>
          </p:cNvPr>
          <p:cNvSpPr>
            <a:spLocks noGrp="1"/>
          </p:cNvSpPr>
          <p:nvPr>
            <p:ph type="sldNum" sz="quarter" idx="12"/>
          </p:nvPr>
        </p:nvSpPr>
        <p:spPr/>
        <p:txBody>
          <a:bodyPr/>
          <a:lstStyle/>
          <a:p>
            <a:fld id="{3F530FF4-013A-924C-BA27-6BD6F6A8BE84}" type="slidenum">
              <a:rPr lang="en-US" smtClean="0"/>
              <a:t>20</a:t>
            </a:fld>
            <a:endParaRPr lang="en-US" dirty="0"/>
          </a:p>
        </p:txBody>
      </p:sp>
      <p:sp>
        <p:nvSpPr>
          <p:cNvPr id="3" name="TextBox 2">
            <a:extLst>
              <a:ext uri="{FF2B5EF4-FFF2-40B4-BE49-F238E27FC236}">
                <a16:creationId xmlns:a16="http://schemas.microsoft.com/office/drawing/2014/main" id="{5E4BEF72-C5F6-2641-8C85-A42386068F2B}"/>
              </a:ext>
            </a:extLst>
          </p:cNvPr>
          <p:cNvSpPr txBox="1"/>
          <p:nvPr/>
        </p:nvSpPr>
        <p:spPr>
          <a:xfrm>
            <a:off x="359764" y="1259174"/>
            <a:ext cx="2871812" cy="369332"/>
          </a:xfrm>
          <a:prstGeom prst="rect">
            <a:avLst/>
          </a:prstGeom>
          <a:noFill/>
        </p:spPr>
        <p:txBody>
          <a:bodyPr wrap="none" rtlCol="0">
            <a:spAutoFit/>
          </a:bodyPr>
          <a:lstStyle/>
          <a:p>
            <a:r>
              <a:rPr lang="en-US"/>
              <a:t>Video clip chạy chương trình</a:t>
            </a:r>
          </a:p>
        </p:txBody>
      </p:sp>
    </p:spTree>
    <p:extLst>
      <p:ext uri="{BB962C8B-B14F-4D97-AF65-F5344CB8AC3E}">
        <p14:creationId xmlns:p14="http://schemas.microsoft.com/office/powerpoint/2010/main" val="3545750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A24A7-AE23-BF45-938D-1A62F4468214}"/>
              </a:ext>
            </a:extLst>
          </p:cNvPr>
          <p:cNvSpPr>
            <a:spLocks noGrp="1"/>
          </p:cNvSpPr>
          <p:nvPr>
            <p:ph type="title" idx="4294967295"/>
          </p:nvPr>
        </p:nvSpPr>
        <p:spPr>
          <a:xfrm>
            <a:off x="1019330" y="349642"/>
            <a:ext cx="7496019" cy="444837"/>
          </a:xfrm>
          <a:prstGeom prst="rect">
            <a:avLst/>
          </a:prstGeom>
        </p:spPr>
        <p:txBody>
          <a:bodyPr/>
          <a:lstStyle/>
          <a:p>
            <a:pPr algn="l"/>
            <a:r>
              <a:rPr lang="en-US">
                <a:latin typeface="Tahoma" panose="020B0604030504040204" pitchFamily="34" charset="0"/>
                <a:ea typeface="Tahoma" panose="020B0604030504040204" pitchFamily="34" charset="0"/>
                <a:cs typeface="Tahoma" panose="020B0604030504040204" pitchFamily="34" charset="0"/>
              </a:rPr>
              <a:t>KẾT QUẢ HIỆN THỰC </a:t>
            </a:r>
          </a:p>
        </p:txBody>
      </p:sp>
      <p:sp>
        <p:nvSpPr>
          <p:cNvPr id="4" name="Slide Number Placeholder 3">
            <a:extLst>
              <a:ext uri="{FF2B5EF4-FFF2-40B4-BE49-F238E27FC236}">
                <a16:creationId xmlns:a16="http://schemas.microsoft.com/office/drawing/2014/main" id="{19EBD894-5C17-0D47-AD66-871C2B15F0B9}"/>
              </a:ext>
            </a:extLst>
          </p:cNvPr>
          <p:cNvSpPr>
            <a:spLocks noGrp="1"/>
          </p:cNvSpPr>
          <p:nvPr>
            <p:ph type="sldNum" sz="quarter" idx="12"/>
          </p:nvPr>
        </p:nvSpPr>
        <p:spPr/>
        <p:txBody>
          <a:bodyPr/>
          <a:lstStyle/>
          <a:p>
            <a:fld id="{3F530FF4-013A-924C-BA27-6BD6F6A8BE84}" type="slidenum">
              <a:rPr lang="en-US" smtClean="0"/>
              <a:t>21</a:t>
            </a:fld>
            <a:endParaRPr lang="en-US" dirty="0"/>
          </a:p>
        </p:txBody>
      </p:sp>
      <p:pic>
        <p:nvPicPr>
          <p:cNvPr id="6" name="Picture 5">
            <a:extLst>
              <a:ext uri="{FF2B5EF4-FFF2-40B4-BE49-F238E27FC236}">
                <a16:creationId xmlns:a16="http://schemas.microsoft.com/office/drawing/2014/main" id="{48BF8C53-B505-3044-BCC7-3B175186FCFC}"/>
              </a:ext>
            </a:extLst>
          </p:cNvPr>
          <p:cNvPicPr>
            <a:picLocks noChangeAspect="1"/>
          </p:cNvPicPr>
          <p:nvPr/>
        </p:nvPicPr>
        <p:blipFill>
          <a:blip r:embed="rId2"/>
          <a:stretch>
            <a:fillRect/>
          </a:stretch>
        </p:blipFill>
        <p:spPr>
          <a:xfrm>
            <a:off x="107949" y="1602384"/>
            <a:ext cx="8928100" cy="1104900"/>
          </a:xfrm>
          <a:prstGeom prst="rect">
            <a:avLst/>
          </a:prstGeom>
        </p:spPr>
      </p:pic>
      <p:sp>
        <p:nvSpPr>
          <p:cNvPr id="7" name="Rectangle 6">
            <a:extLst>
              <a:ext uri="{FF2B5EF4-FFF2-40B4-BE49-F238E27FC236}">
                <a16:creationId xmlns:a16="http://schemas.microsoft.com/office/drawing/2014/main" id="{75D34054-CF6A-6B49-884C-B8DF5381DF60}"/>
              </a:ext>
            </a:extLst>
          </p:cNvPr>
          <p:cNvSpPr/>
          <p:nvPr/>
        </p:nvSpPr>
        <p:spPr>
          <a:xfrm>
            <a:off x="26637" y="2855623"/>
            <a:ext cx="9009412" cy="1674754"/>
          </a:xfrm>
          <a:prstGeom prst="rect">
            <a:avLst/>
          </a:prstGeom>
        </p:spPr>
        <p:txBody>
          <a:bodyPr wrap="square">
            <a:spAutoFit/>
          </a:bodyPr>
          <a:lstStyle/>
          <a:p>
            <a:pPr indent="457200" algn="ctr">
              <a:lnSpc>
                <a:spcPct val="130000"/>
              </a:lnSpc>
              <a:spcAft>
                <a:spcPts val="1000"/>
              </a:spcAft>
            </a:pPr>
            <a:r>
              <a:rPr lang="en-US" sz="2300">
                <a:solidFill>
                  <a:srgbClr val="000000"/>
                </a:solidFill>
                <a:latin typeface="Tahoma" panose="020B0604030504040204" pitchFamily="34" charset="0"/>
                <a:ea typeface="Tahoma" panose="020B0604030504040204" pitchFamily="34" charset="0"/>
                <a:cs typeface="Tahoma" panose="020B0604030504040204" pitchFamily="34" charset="0"/>
              </a:rPr>
              <a:t>Sensitivity (Se) = TP / (TP + FN) = </a:t>
            </a:r>
            <a:r>
              <a:rPr lang="en-US" sz="2300" b="1">
                <a:solidFill>
                  <a:srgbClr val="000000"/>
                </a:solidFill>
                <a:latin typeface="Tahoma" panose="020B0604030504040204" pitchFamily="34" charset="0"/>
                <a:ea typeface="Tahoma" panose="020B0604030504040204" pitchFamily="34" charset="0"/>
                <a:cs typeface="Tahoma" panose="020B0604030504040204" pitchFamily="34" charset="0"/>
              </a:rPr>
              <a:t>82.5%</a:t>
            </a:r>
          </a:p>
          <a:p>
            <a:pPr indent="457200" algn="ctr">
              <a:lnSpc>
                <a:spcPct val="130000"/>
              </a:lnSpc>
              <a:spcAft>
                <a:spcPts val="1000"/>
              </a:spcAft>
            </a:pPr>
            <a:r>
              <a:rPr lang="en-US" sz="2300">
                <a:solidFill>
                  <a:srgbClr val="000000"/>
                </a:solidFill>
                <a:latin typeface="Tahoma" panose="020B0604030504040204" pitchFamily="34" charset="0"/>
                <a:ea typeface="Tahoma" panose="020B0604030504040204" pitchFamily="34" charset="0"/>
                <a:cs typeface="Tahoma" panose="020B0604030504040204" pitchFamily="34" charset="0"/>
              </a:rPr>
              <a:t>Specificity (Sp) = TN / (TN + FP) = </a:t>
            </a:r>
            <a:r>
              <a:rPr lang="en-US" sz="2300" b="1">
                <a:solidFill>
                  <a:srgbClr val="000000"/>
                </a:solidFill>
                <a:latin typeface="Tahoma" panose="020B0604030504040204" pitchFamily="34" charset="0"/>
                <a:ea typeface="Tahoma" panose="020B0604030504040204" pitchFamily="34" charset="0"/>
                <a:cs typeface="Tahoma" panose="020B0604030504040204" pitchFamily="34" charset="0"/>
              </a:rPr>
              <a:t>75%</a:t>
            </a:r>
          </a:p>
          <a:p>
            <a:pPr indent="457200" algn="ctr">
              <a:lnSpc>
                <a:spcPct val="130000"/>
              </a:lnSpc>
              <a:spcAft>
                <a:spcPts val="1000"/>
              </a:spcAft>
            </a:pPr>
            <a:r>
              <a:rPr lang="en-US" sz="2300">
                <a:solidFill>
                  <a:srgbClr val="000000"/>
                </a:solidFill>
                <a:latin typeface="Tahoma" panose="020B0604030504040204" pitchFamily="34" charset="0"/>
                <a:ea typeface="Tahoma" panose="020B0604030504040204" pitchFamily="34" charset="0"/>
                <a:cs typeface="Tahoma" panose="020B0604030504040204" pitchFamily="34" charset="0"/>
              </a:rPr>
              <a:t>Accuracy (Acc) = (TP + TN) / (TP + FN + TN + FP) = </a:t>
            </a:r>
            <a:r>
              <a:rPr lang="en-US" sz="2300" b="1">
                <a:solidFill>
                  <a:srgbClr val="000000"/>
                </a:solidFill>
                <a:latin typeface="Tahoma" panose="020B0604030504040204" pitchFamily="34" charset="0"/>
                <a:ea typeface="Tahoma" panose="020B0604030504040204" pitchFamily="34" charset="0"/>
                <a:cs typeface="Tahoma" panose="020B0604030504040204" pitchFamily="34" charset="0"/>
              </a:rPr>
              <a:t>78.75%</a:t>
            </a:r>
          </a:p>
        </p:txBody>
      </p:sp>
      <p:sp>
        <p:nvSpPr>
          <p:cNvPr id="5" name="TextBox 4">
            <a:extLst>
              <a:ext uri="{FF2B5EF4-FFF2-40B4-BE49-F238E27FC236}">
                <a16:creationId xmlns:a16="http://schemas.microsoft.com/office/drawing/2014/main" id="{DEA3344A-35FF-C64C-B393-AC94896CF861}"/>
              </a:ext>
            </a:extLst>
          </p:cNvPr>
          <p:cNvSpPr txBox="1"/>
          <p:nvPr/>
        </p:nvSpPr>
        <p:spPr>
          <a:xfrm>
            <a:off x="284813" y="1158883"/>
            <a:ext cx="6579878" cy="369332"/>
          </a:xfrm>
          <a:prstGeom prst="rect">
            <a:avLst/>
          </a:prstGeom>
          <a:noFill/>
        </p:spPr>
        <p:txBody>
          <a:bodyPr wrap="none" rtlCol="0">
            <a:spAutoFit/>
          </a:bodyPr>
          <a:lstStyle/>
          <a:p>
            <a:r>
              <a:rPr lang="en-US">
                <a:latin typeface="Tahoma" panose="020B0604030504040204" pitchFamily="34" charset="0"/>
                <a:ea typeface="Tahoma" panose="020B0604030504040204" pitchFamily="34" charset="0"/>
                <a:cs typeface="Tahoma" panose="020B0604030504040204" pitchFamily="34" charset="0"/>
              </a:rPr>
              <a:t>Kết quả phát hiện của phương pháp trên tập 80 ảnh kiểm tra: </a:t>
            </a:r>
          </a:p>
        </p:txBody>
      </p:sp>
    </p:spTree>
    <p:extLst>
      <p:ext uri="{BB962C8B-B14F-4D97-AF65-F5344CB8AC3E}">
        <p14:creationId xmlns:p14="http://schemas.microsoft.com/office/powerpoint/2010/main" val="3858185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315A-2EF9-0442-A843-4D6064EE5944}"/>
              </a:ext>
            </a:extLst>
          </p:cNvPr>
          <p:cNvSpPr>
            <a:spLocks noGrp="1"/>
          </p:cNvSpPr>
          <p:nvPr>
            <p:ph type="title" idx="4294967295"/>
          </p:nvPr>
        </p:nvSpPr>
        <p:spPr>
          <a:xfrm>
            <a:off x="1350859" y="544514"/>
            <a:ext cx="6442281" cy="1281111"/>
          </a:xfrm>
          <a:prstGeom prst="rect">
            <a:avLst/>
          </a:prstGeom>
        </p:spPr>
        <p:txBody>
          <a:bodyPr/>
          <a:lstStyle/>
          <a:p>
            <a:r>
              <a:rPr lang="en-US">
                <a:latin typeface="Tahoma" panose="020B0604030504040204" pitchFamily="34" charset="0"/>
                <a:ea typeface="Tahoma" panose="020B0604030504040204" pitchFamily="34" charset="0"/>
                <a:cs typeface="Tahoma" panose="020B0604030504040204" pitchFamily="34" charset="0"/>
              </a:rPr>
              <a:t>KẾT LUẬN </a:t>
            </a:r>
          </a:p>
        </p:txBody>
      </p:sp>
      <p:sp>
        <p:nvSpPr>
          <p:cNvPr id="4" name="Slide Number Placeholder 3">
            <a:extLst>
              <a:ext uri="{FF2B5EF4-FFF2-40B4-BE49-F238E27FC236}">
                <a16:creationId xmlns:a16="http://schemas.microsoft.com/office/drawing/2014/main" id="{067D5732-C99A-EB41-8BA6-7262FD8177F7}"/>
              </a:ext>
            </a:extLst>
          </p:cNvPr>
          <p:cNvSpPr>
            <a:spLocks noGrp="1"/>
          </p:cNvSpPr>
          <p:nvPr>
            <p:ph type="sldNum" sz="quarter" idx="12"/>
          </p:nvPr>
        </p:nvSpPr>
        <p:spPr/>
        <p:txBody>
          <a:bodyPr/>
          <a:lstStyle/>
          <a:p>
            <a:fld id="{3F530FF4-013A-924C-BA27-6BD6F6A8BE84}" type="slidenum">
              <a:rPr lang="en-US" smtClean="0"/>
              <a:t>22</a:t>
            </a:fld>
            <a:endParaRPr lang="en-US" dirty="0"/>
          </a:p>
        </p:txBody>
      </p:sp>
      <p:sp>
        <p:nvSpPr>
          <p:cNvPr id="7" name="TextBox 6">
            <a:extLst>
              <a:ext uri="{FF2B5EF4-FFF2-40B4-BE49-F238E27FC236}">
                <a16:creationId xmlns:a16="http://schemas.microsoft.com/office/drawing/2014/main" id="{7C480BFD-2531-A74A-A3B7-4D20A4425A5D}"/>
              </a:ext>
            </a:extLst>
          </p:cNvPr>
          <p:cNvSpPr txBox="1"/>
          <p:nvPr/>
        </p:nvSpPr>
        <p:spPr>
          <a:xfrm>
            <a:off x="314793" y="1231175"/>
            <a:ext cx="8639943" cy="5539978"/>
          </a:xfrm>
          <a:prstGeom prst="rect">
            <a:avLst/>
          </a:prstGeom>
          <a:noFill/>
        </p:spPr>
        <p:txBody>
          <a:bodyPr wrap="square" rtlCol="0">
            <a:spAutoFit/>
          </a:bodyPr>
          <a:lstStyle/>
          <a:p>
            <a:pPr>
              <a:lnSpc>
                <a:spcPct val="150000"/>
              </a:lnSpc>
            </a:pPr>
            <a:r>
              <a:rPr lang="en-US" sz="2000">
                <a:latin typeface="Tahoma" panose="020B0604030504040204" pitchFamily="34" charset="0"/>
                <a:ea typeface="Tahoma" panose="020B0604030504040204" pitchFamily="34" charset="0"/>
                <a:cs typeface="Tahoma" panose="020B0604030504040204" pitchFamily="34" charset="0"/>
              </a:rPr>
              <a:t>Đạt được phương pháp phát hiện tổn thương sáng với:</a:t>
            </a:r>
          </a:p>
          <a:p>
            <a:pPr>
              <a:lnSpc>
                <a:spcPct val="150000"/>
              </a:lnSpc>
            </a:pPr>
            <a:r>
              <a:rPr lang="en-US" sz="2000" b="1">
                <a:latin typeface="Tahoma" panose="020B0604030504040204" pitchFamily="34" charset="0"/>
                <a:ea typeface="Tahoma" panose="020B0604030504040204" pitchFamily="34" charset="0"/>
                <a:cs typeface="Tahoma" panose="020B0604030504040204" pitchFamily="34" charset="0"/>
              </a:rPr>
              <a:t>Ưu điểm</a:t>
            </a:r>
            <a:r>
              <a:rPr lang="en-US" sz="2000">
                <a:latin typeface="Tahoma" panose="020B0604030504040204" pitchFamily="34" charset="0"/>
                <a:ea typeface="Tahoma" panose="020B0604030504040204" pitchFamily="34" charset="0"/>
                <a:cs typeface="Tahoma" panose="020B0604030504040204" pitchFamily="34" charset="0"/>
              </a:rPr>
              <a:t>:</a:t>
            </a:r>
          </a:p>
          <a:p>
            <a:pPr marL="285750" indent="-285750">
              <a:lnSpc>
                <a:spcPct val="150000"/>
              </a:lnSpc>
              <a:buFont typeface="Arial" panose="020B0604020202020204" pitchFamily="34" charset="0"/>
              <a:buChar char="•"/>
            </a:pPr>
            <a:r>
              <a:rPr lang="en-US" sz="2000">
                <a:latin typeface="Tahoma" panose="020B0604030504040204" pitchFamily="34" charset="0"/>
                <a:ea typeface="Tahoma" panose="020B0604030504040204" pitchFamily="34" charset="0"/>
                <a:cs typeface="Tahoma" panose="020B0604030504040204" pitchFamily="34" charset="0"/>
              </a:rPr>
              <a:t>Có độ nhạy cảm ở mức khá 82.5%</a:t>
            </a:r>
          </a:p>
          <a:p>
            <a:pPr marL="285750" indent="-285750">
              <a:lnSpc>
                <a:spcPct val="150000"/>
              </a:lnSpc>
              <a:buFont typeface="Arial" panose="020B0604020202020204" pitchFamily="34" charset="0"/>
              <a:buChar char="•"/>
            </a:pPr>
            <a:r>
              <a:rPr lang="en-US" sz="2000">
                <a:latin typeface="Tahoma" panose="020B0604030504040204" pitchFamily="34" charset="0"/>
                <a:ea typeface="Tahoma" panose="020B0604030504040204" pitchFamily="34" charset="0"/>
                <a:cs typeface="Tahoma" panose="020B0604030504040204" pitchFamily="34" charset="0"/>
              </a:rPr>
              <a:t>Thời gian thực hiện nhanh (khoảng 5s)</a:t>
            </a:r>
          </a:p>
          <a:p>
            <a:pPr>
              <a:lnSpc>
                <a:spcPct val="150000"/>
              </a:lnSpc>
            </a:pPr>
            <a:r>
              <a:rPr lang="en-US" sz="2000" b="1">
                <a:latin typeface="Tahoma" panose="020B0604030504040204" pitchFamily="34" charset="0"/>
                <a:ea typeface="Tahoma" panose="020B0604030504040204" pitchFamily="34" charset="0"/>
                <a:cs typeface="Tahoma" panose="020B0604030504040204" pitchFamily="34" charset="0"/>
              </a:rPr>
              <a:t>Nhược điểm</a:t>
            </a:r>
            <a:r>
              <a:rPr lang="en-US" sz="2000">
                <a:latin typeface="Tahoma" panose="020B0604030504040204" pitchFamily="34" charset="0"/>
                <a:ea typeface="Tahoma" panose="020B0604030504040204" pitchFamily="34" charset="0"/>
                <a:cs typeface="Tahoma" panose="020B0604030504040204" pitchFamily="34" charset="0"/>
              </a:rPr>
              <a:t>:</a:t>
            </a:r>
          </a:p>
          <a:p>
            <a:pPr marL="285750" indent="-285750">
              <a:lnSpc>
                <a:spcPct val="150000"/>
              </a:lnSpc>
              <a:buFont typeface="Arial" panose="020B0604020202020204" pitchFamily="34" charset="0"/>
              <a:buChar char="•"/>
            </a:pPr>
            <a:r>
              <a:rPr lang="en-US" sz="2000">
                <a:latin typeface="Tahoma" panose="020B0604030504040204" pitchFamily="34" charset="0"/>
                <a:ea typeface="Tahoma" panose="020B0604030504040204" pitchFamily="34" charset="0"/>
                <a:cs typeface="Tahoma" panose="020B0604030504040204" pitchFamily="34" charset="0"/>
              </a:rPr>
              <a:t>Độ cụ thể còn thấp ở mức 75%</a:t>
            </a:r>
          </a:p>
          <a:p>
            <a:pPr marL="285750" indent="-285750">
              <a:lnSpc>
                <a:spcPct val="150000"/>
              </a:lnSpc>
              <a:buFont typeface="Arial" panose="020B0604020202020204" pitchFamily="34" charset="0"/>
              <a:buChar char="•"/>
            </a:pPr>
            <a:r>
              <a:rPr lang="en-US" sz="2000">
                <a:latin typeface="Tahoma" panose="020B0604030504040204" pitchFamily="34" charset="0"/>
                <a:ea typeface="Tahoma" panose="020B0604030504040204" pitchFamily="34" charset="0"/>
                <a:cs typeface="Tahoma" panose="020B0604030504040204" pitchFamily="34" charset="0"/>
              </a:rPr>
              <a:t>Không phân biệt các loại tổn thương sáng</a:t>
            </a:r>
          </a:p>
          <a:p>
            <a:pPr>
              <a:lnSpc>
                <a:spcPct val="150000"/>
              </a:lnSpc>
            </a:pPr>
            <a:r>
              <a:rPr lang="en-US" sz="2000" b="1">
                <a:latin typeface="Tahoma" panose="020B0604030504040204" pitchFamily="34" charset="0"/>
                <a:ea typeface="Tahoma" panose="020B0604030504040204" pitchFamily="34" charset="0"/>
                <a:cs typeface="Tahoma" panose="020B0604030504040204" pitchFamily="34" charset="0"/>
              </a:rPr>
              <a:t>Hướng mở rộng trong tương lai:</a:t>
            </a:r>
          </a:p>
          <a:p>
            <a:pPr marL="342900" indent="-342900">
              <a:lnSpc>
                <a:spcPct val="150000"/>
              </a:lnSpc>
              <a:buFont typeface="Arial" panose="020B0604020202020204" pitchFamily="34" charset="0"/>
              <a:buChar char="•"/>
            </a:pPr>
            <a:r>
              <a:rPr lang="en-US" sz="2000">
                <a:latin typeface="Tahoma" panose="020B0604030504040204" pitchFamily="34" charset="0"/>
                <a:ea typeface="Tahoma" panose="020B0604030504040204" pitchFamily="34" charset="0"/>
                <a:cs typeface="Tahoma" panose="020B0604030504040204" pitchFamily="34" charset="0"/>
              </a:rPr>
              <a:t>Tích hợp một thuật toán phát hiện và loại bỏ đĩa quang (Optic Disc) ra khỏi ảnh võng mạc để giảm sai sót</a:t>
            </a:r>
          </a:p>
          <a:p>
            <a:pPr marL="342900" indent="-342900">
              <a:lnSpc>
                <a:spcPct val="150000"/>
              </a:lnSpc>
              <a:buFont typeface="Arial" panose="020B0604020202020204" pitchFamily="34" charset="0"/>
              <a:buChar char="•"/>
            </a:pPr>
            <a:r>
              <a:rPr lang="en-US" sz="2000">
                <a:latin typeface="Tahoma" panose="020B0604030504040204" pitchFamily="34" charset="0"/>
                <a:ea typeface="Tahoma" panose="020B0604030504040204" pitchFamily="34" charset="0"/>
                <a:cs typeface="Tahoma" panose="020B0604030504040204" pitchFamily="34" charset="0"/>
              </a:rPr>
              <a:t>Tăng cường độ chính xác của phương pháp</a:t>
            </a:r>
          </a:p>
          <a:p>
            <a:pPr marL="342900" indent="-342900">
              <a:buFont typeface="Arial" panose="020B0604020202020204" pitchFamily="34" charset="0"/>
              <a:buChar char="•"/>
            </a:pPr>
            <a:endParaRPr lang="en-US"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39656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7D5732-C99A-EB41-8BA6-7262FD8177F7}"/>
              </a:ext>
            </a:extLst>
          </p:cNvPr>
          <p:cNvSpPr>
            <a:spLocks noGrp="1"/>
          </p:cNvSpPr>
          <p:nvPr>
            <p:ph type="sldNum" sz="quarter" idx="12"/>
          </p:nvPr>
        </p:nvSpPr>
        <p:spPr/>
        <p:txBody>
          <a:bodyPr/>
          <a:lstStyle/>
          <a:p>
            <a:fld id="{3F530FF4-013A-924C-BA27-6BD6F6A8BE84}" type="slidenum">
              <a:rPr lang="en-US" smtClean="0"/>
              <a:t>23</a:t>
            </a:fld>
            <a:endParaRPr lang="en-US" dirty="0"/>
          </a:p>
        </p:txBody>
      </p:sp>
      <p:sp>
        <p:nvSpPr>
          <p:cNvPr id="3" name="TextBox 2">
            <a:extLst>
              <a:ext uri="{FF2B5EF4-FFF2-40B4-BE49-F238E27FC236}">
                <a16:creationId xmlns:a16="http://schemas.microsoft.com/office/drawing/2014/main" id="{2825EAED-7656-A445-B19D-2A26E1615504}"/>
              </a:ext>
            </a:extLst>
          </p:cNvPr>
          <p:cNvSpPr txBox="1"/>
          <p:nvPr/>
        </p:nvSpPr>
        <p:spPr>
          <a:xfrm>
            <a:off x="1350858" y="2951946"/>
            <a:ext cx="6442281" cy="830997"/>
          </a:xfrm>
          <a:prstGeom prst="rect">
            <a:avLst/>
          </a:prstGeom>
          <a:noFill/>
        </p:spPr>
        <p:txBody>
          <a:bodyPr wrap="square" rtlCol="0">
            <a:spAutoFit/>
          </a:bodyPr>
          <a:lstStyle/>
          <a:p>
            <a:pPr algn="ctr"/>
            <a:r>
              <a:rPr lang="en-US" sz="2400">
                <a:latin typeface="Tahoma" panose="020B0604030504040204" pitchFamily="34" charset="0"/>
                <a:ea typeface="Tahoma" panose="020B0604030504040204" pitchFamily="34" charset="0"/>
                <a:cs typeface="Tahoma" panose="020B0604030504040204" pitchFamily="34" charset="0"/>
              </a:rPr>
              <a:t>CẢM ƠN QUÝ THẦY CÔ ĐÃ THEO DÕI </a:t>
            </a:r>
          </a:p>
          <a:p>
            <a:pPr algn="ctr"/>
            <a:r>
              <a:rPr lang="en-US" sz="2400">
                <a:latin typeface="Tahoma" panose="020B0604030504040204" pitchFamily="34" charset="0"/>
                <a:ea typeface="Tahoma" panose="020B0604030504040204" pitchFamily="34" charset="0"/>
                <a:cs typeface="Tahoma" panose="020B0604030504040204" pitchFamily="34" charset="0"/>
              </a:rPr>
              <a:t>BÀI THUYẾT TRÌNH!</a:t>
            </a:r>
          </a:p>
        </p:txBody>
      </p:sp>
    </p:spTree>
    <p:extLst>
      <p:ext uri="{BB962C8B-B14F-4D97-AF65-F5344CB8AC3E}">
        <p14:creationId xmlns:p14="http://schemas.microsoft.com/office/powerpoint/2010/main" val="2100202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1E9BC0-FCFA-C64E-A9C6-E5872E795F9D}"/>
              </a:ext>
            </a:extLst>
          </p:cNvPr>
          <p:cNvSpPr>
            <a:spLocks noGrp="1"/>
          </p:cNvSpPr>
          <p:nvPr>
            <p:ph type="sldNum" sz="quarter" idx="12"/>
          </p:nvPr>
        </p:nvSpPr>
        <p:spPr/>
        <p:txBody>
          <a:bodyPr/>
          <a:lstStyle/>
          <a:p>
            <a:fld id="{3F530FF4-013A-924C-BA27-6BD6F6A8BE84}" type="slidenum">
              <a:rPr lang="en-US" smtClean="0"/>
              <a:t>24</a:t>
            </a:fld>
            <a:endParaRPr lang="en-US" dirty="0"/>
          </a:p>
        </p:txBody>
      </p:sp>
      <p:sp>
        <p:nvSpPr>
          <p:cNvPr id="5" name="Rectangle 2">
            <a:extLst>
              <a:ext uri="{FF2B5EF4-FFF2-40B4-BE49-F238E27FC236}">
                <a16:creationId xmlns:a16="http://schemas.microsoft.com/office/drawing/2014/main" id="{B3872580-FB34-884A-B98F-BA05BBB0B5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5CAD5975-5154-CE48-B76C-60974A099540}"/>
              </a:ext>
            </a:extLst>
          </p:cNvPr>
          <p:cNvSpPr txBox="1"/>
          <p:nvPr/>
        </p:nvSpPr>
        <p:spPr>
          <a:xfrm>
            <a:off x="262186" y="1034896"/>
            <a:ext cx="8507060" cy="646331"/>
          </a:xfrm>
          <a:prstGeom prst="rect">
            <a:avLst/>
          </a:prstGeom>
          <a:noFill/>
        </p:spPr>
        <p:txBody>
          <a:bodyPr wrap="square" rtlCol="0">
            <a:spAutoFit/>
          </a:bodyPr>
          <a:lstStyle/>
          <a:p>
            <a:r>
              <a:rPr lang="en-US" b="1">
                <a:latin typeface="Tahoma" panose="020B0604030504040204" pitchFamily="34" charset="0"/>
                <a:ea typeface="Tahoma" panose="020B0604030504040204" pitchFamily="34" charset="0"/>
                <a:cs typeface="Tahoma" panose="020B0604030504040204" pitchFamily="34" charset="0"/>
              </a:rPr>
              <a:t>Bước 2: Tách mạch máu và mặt nạ võng mạc – phân đoạn mạch máu bằng Mean-C Thresholding</a:t>
            </a:r>
          </a:p>
        </p:txBody>
      </p:sp>
      <p:sp>
        <p:nvSpPr>
          <p:cNvPr id="10" name="Title 1">
            <a:extLst>
              <a:ext uri="{FF2B5EF4-FFF2-40B4-BE49-F238E27FC236}">
                <a16:creationId xmlns:a16="http://schemas.microsoft.com/office/drawing/2014/main" id="{CBDABAB6-DF4D-3F42-81C4-5C3B5B60CDF1}"/>
              </a:ext>
            </a:extLst>
          </p:cNvPr>
          <p:cNvSpPr txBox="1">
            <a:spLocks/>
          </p:cNvSpPr>
          <p:nvPr/>
        </p:nvSpPr>
        <p:spPr>
          <a:xfrm>
            <a:off x="969495" y="208212"/>
            <a:ext cx="7559907" cy="526311"/>
          </a:xfrm>
          <a:prstGeom prst="rect">
            <a:avLst/>
          </a:prstGeom>
        </p:spPr>
        <p:txBody>
          <a:bodyPr>
            <a:normAutofit/>
          </a:bodyPr>
          <a:lstStyle>
            <a:lvl1pPr algn="ctr" defTabSz="685800" rtl="0" eaLnBrk="1" latinLnBrk="0" hangingPunct="1">
              <a:lnSpc>
                <a:spcPct val="90000"/>
              </a:lnSpc>
              <a:spcBef>
                <a:spcPct val="0"/>
              </a:spcBef>
              <a:buNone/>
              <a:defRPr sz="2300" b="1" kern="1200">
                <a:solidFill>
                  <a:srgbClr val="002060"/>
                </a:solidFill>
                <a:latin typeface="Tahoma" panose="020B0604030504040204" pitchFamily="34" charset="0"/>
                <a:ea typeface="Tahoma" panose="020B0604030504040204" pitchFamily="34" charset="0"/>
                <a:cs typeface="Tahoma" panose="020B0604030504040204" pitchFamily="34" charset="0"/>
              </a:defRPr>
            </a:lvl1pPr>
          </a:lstStyle>
          <a:p>
            <a:r>
              <a:rPr lang="en-US" sz="2400"/>
              <a:t>PHƯƠNG PHÁP PHÁT HIỆN TỔN THƯƠNG SÁNG</a:t>
            </a:r>
          </a:p>
        </p:txBody>
      </p:sp>
      <p:pic>
        <p:nvPicPr>
          <p:cNvPr id="1025" name="Picture 52" descr="https://lh5.googleusercontent.com/_TSgZJ8AqOYwXPPwXHWqDkiPYJ76JUhzM288km40sTcfLvNc3mLeM8TaH5BLZDZ5fdGIJh2X3IfxGDC0a7P9D47rnaqFGqlFsT4gS7yeu4sjeBrcgBbGKaS_tFpT3KPC7PDlSsCv">
            <a:extLst>
              <a:ext uri="{FF2B5EF4-FFF2-40B4-BE49-F238E27FC236}">
                <a16:creationId xmlns:a16="http://schemas.microsoft.com/office/drawing/2014/main" id="{18CB2C6B-2044-8B46-9C5D-FC819E3286D0}"/>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 y="1681226"/>
            <a:ext cx="4444701" cy="51767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FA23C1E-CB7B-D74F-BF41-C8AB2D84607B}"/>
              </a:ext>
            </a:extLst>
          </p:cNvPr>
          <p:cNvPicPr>
            <a:picLocks noChangeAspect="1"/>
          </p:cNvPicPr>
          <p:nvPr/>
        </p:nvPicPr>
        <p:blipFill>
          <a:blip r:embed="rId5"/>
          <a:stretch>
            <a:fillRect/>
          </a:stretch>
        </p:blipFill>
        <p:spPr>
          <a:xfrm>
            <a:off x="4749448" y="1583364"/>
            <a:ext cx="2609746" cy="2265516"/>
          </a:xfrm>
          <a:prstGeom prst="rect">
            <a:avLst/>
          </a:prstGeom>
        </p:spPr>
      </p:pic>
      <p:pic>
        <p:nvPicPr>
          <p:cNvPr id="8" name="Picture 7">
            <a:extLst>
              <a:ext uri="{FF2B5EF4-FFF2-40B4-BE49-F238E27FC236}">
                <a16:creationId xmlns:a16="http://schemas.microsoft.com/office/drawing/2014/main" id="{D8514372-1074-5144-9AB5-741476998338}"/>
              </a:ext>
            </a:extLst>
          </p:cNvPr>
          <p:cNvPicPr>
            <a:picLocks noChangeAspect="1"/>
          </p:cNvPicPr>
          <p:nvPr/>
        </p:nvPicPr>
        <p:blipFill>
          <a:blip r:embed="rId6"/>
          <a:stretch>
            <a:fillRect/>
          </a:stretch>
        </p:blipFill>
        <p:spPr>
          <a:xfrm>
            <a:off x="4749448" y="4236038"/>
            <a:ext cx="2612198" cy="2265517"/>
          </a:xfrm>
          <a:prstGeom prst="rect">
            <a:avLst/>
          </a:prstGeom>
        </p:spPr>
      </p:pic>
    </p:spTree>
    <p:extLst>
      <p:ext uri="{BB962C8B-B14F-4D97-AF65-F5344CB8AC3E}">
        <p14:creationId xmlns:p14="http://schemas.microsoft.com/office/powerpoint/2010/main" val="1928519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1E9BC0-FCFA-C64E-A9C6-E5872E795F9D}"/>
              </a:ext>
            </a:extLst>
          </p:cNvPr>
          <p:cNvSpPr>
            <a:spLocks noGrp="1"/>
          </p:cNvSpPr>
          <p:nvPr>
            <p:ph type="sldNum" sz="quarter" idx="12"/>
          </p:nvPr>
        </p:nvSpPr>
        <p:spPr/>
        <p:txBody>
          <a:bodyPr/>
          <a:lstStyle/>
          <a:p>
            <a:fld id="{3F530FF4-013A-924C-BA27-6BD6F6A8BE84}" type="slidenum">
              <a:rPr lang="en-US" smtClean="0"/>
              <a:t>25</a:t>
            </a:fld>
            <a:endParaRPr lang="en-US" dirty="0"/>
          </a:p>
        </p:txBody>
      </p:sp>
      <p:sp>
        <p:nvSpPr>
          <p:cNvPr id="5" name="Rectangle 2">
            <a:extLst>
              <a:ext uri="{FF2B5EF4-FFF2-40B4-BE49-F238E27FC236}">
                <a16:creationId xmlns:a16="http://schemas.microsoft.com/office/drawing/2014/main" id="{B3872580-FB34-884A-B98F-BA05BBB0B5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5CAD5975-5154-CE48-B76C-60974A099540}"/>
              </a:ext>
            </a:extLst>
          </p:cNvPr>
          <p:cNvSpPr txBox="1"/>
          <p:nvPr/>
        </p:nvSpPr>
        <p:spPr>
          <a:xfrm>
            <a:off x="263045" y="1109907"/>
            <a:ext cx="7321978" cy="369332"/>
          </a:xfrm>
          <a:prstGeom prst="rect">
            <a:avLst/>
          </a:prstGeom>
          <a:noFill/>
        </p:spPr>
        <p:txBody>
          <a:bodyPr wrap="square" rtlCol="0">
            <a:spAutoFit/>
          </a:bodyPr>
          <a:lstStyle/>
          <a:p>
            <a:r>
              <a:rPr lang="en-US" b="1">
                <a:latin typeface="Tahoma" panose="020B0604030504040204" pitchFamily="34" charset="0"/>
                <a:ea typeface="Tahoma" panose="020B0604030504040204" pitchFamily="34" charset="0"/>
                <a:cs typeface="Tahoma" panose="020B0604030504040204" pitchFamily="34" charset="0"/>
              </a:rPr>
              <a:t>Bước 3: Tách ứng viên tổn thương sáng – ước tính phần nền </a:t>
            </a:r>
          </a:p>
        </p:txBody>
      </p:sp>
      <p:sp>
        <p:nvSpPr>
          <p:cNvPr id="7" name="Rectangle 2">
            <a:extLst>
              <a:ext uri="{FF2B5EF4-FFF2-40B4-BE49-F238E27FC236}">
                <a16:creationId xmlns:a16="http://schemas.microsoft.com/office/drawing/2014/main" id="{60184D81-0A26-2D4B-BE63-52BAAD03D53A}"/>
              </a:ext>
            </a:extLst>
          </p:cNvPr>
          <p:cNvSpPr>
            <a:spLocks noChangeArrowheads="1"/>
          </p:cNvSpPr>
          <p:nvPr/>
        </p:nvSpPr>
        <p:spPr bwMode="auto">
          <a:xfrm>
            <a:off x="162837" y="1947482"/>
            <a:ext cx="945563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2">
            <a:extLst>
              <a:ext uri="{FF2B5EF4-FFF2-40B4-BE49-F238E27FC236}">
                <a16:creationId xmlns:a16="http://schemas.microsoft.com/office/drawing/2014/main" id="{D22D2F41-6976-584F-9E83-061290437F9B}"/>
              </a:ext>
            </a:extLst>
          </p:cNvPr>
          <p:cNvSpPr>
            <a:spLocks noChangeArrowheads="1"/>
          </p:cNvSpPr>
          <p:nvPr/>
        </p:nvSpPr>
        <p:spPr bwMode="auto">
          <a:xfrm>
            <a:off x="263045" y="1993200"/>
            <a:ext cx="109777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Rectangle 2">
            <a:extLst>
              <a:ext uri="{FF2B5EF4-FFF2-40B4-BE49-F238E27FC236}">
                <a16:creationId xmlns:a16="http://schemas.microsoft.com/office/drawing/2014/main" id="{6A86B2A2-F252-4748-AA6D-54C74609D485}"/>
              </a:ext>
            </a:extLst>
          </p:cNvPr>
          <p:cNvSpPr>
            <a:spLocks noChangeArrowheads="1"/>
          </p:cNvSpPr>
          <p:nvPr/>
        </p:nvSpPr>
        <p:spPr bwMode="auto">
          <a:xfrm>
            <a:off x="0" y="1940687"/>
            <a:ext cx="107230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5121" name="Picture 55" descr="https://lh3.googleusercontent.com/MoDKrvYDmEuyFQaJzRyeL0MVYvXAPxuaAzGbHnkPzKX71Fc5EeW_tWUN2iSLaN-qShtrAK5_y8KJOGjFqpyMCt44r80wdOizm5pSaxRFxAoYOqOLp6mtqb8Gea8Cexf5g89U6qcP">
            <a:extLst>
              <a:ext uri="{FF2B5EF4-FFF2-40B4-BE49-F238E27FC236}">
                <a16:creationId xmlns:a16="http://schemas.microsoft.com/office/drawing/2014/main" id="{849F0419-9AA5-944E-A776-AF44A028DFD7}"/>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84014" y="1746324"/>
            <a:ext cx="4122103" cy="491731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4">
            <a:extLst>
              <a:ext uri="{FF2B5EF4-FFF2-40B4-BE49-F238E27FC236}">
                <a16:creationId xmlns:a16="http://schemas.microsoft.com/office/drawing/2014/main" id="{D6B09FD0-C997-974B-83DE-01FE00AFD4C4}"/>
              </a:ext>
            </a:extLst>
          </p:cNvPr>
          <p:cNvSpPr>
            <a:spLocks noChangeArrowheads="1"/>
          </p:cNvSpPr>
          <p:nvPr/>
        </p:nvSpPr>
        <p:spPr bwMode="auto">
          <a:xfrm>
            <a:off x="4998688" y="2593490"/>
            <a:ext cx="1667229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5123" name="Picture 30" descr="https://lh6.googleusercontent.com/ifQfKBWPZOTWKbXY7SFoIR-kcBctZeJsXJEqN4wvqp2ogqyvMix_acxVgedKo2UccrUDEBEP1UleV7LF5ZKKAz-JpIaBddjUdG2AEN3BjdsqpYW0pnHm4ZEu99eEFbesMoMCOjqw">
            <a:extLst>
              <a:ext uri="{FF2B5EF4-FFF2-40B4-BE49-F238E27FC236}">
                <a16:creationId xmlns:a16="http://schemas.microsoft.com/office/drawing/2014/main" id="{B4594780-647F-1A40-BFE4-106C2FB1CBAD}"/>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6227093" y="1688144"/>
            <a:ext cx="2568705" cy="219642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8B7CD838-708A-F043-A902-79583CEFB854}"/>
              </a:ext>
            </a:extLst>
          </p:cNvPr>
          <p:cNvSpPr txBox="1">
            <a:spLocks/>
          </p:cNvSpPr>
          <p:nvPr/>
        </p:nvSpPr>
        <p:spPr>
          <a:xfrm>
            <a:off x="969495" y="208212"/>
            <a:ext cx="7559907" cy="526311"/>
          </a:xfrm>
          <a:prstGeom prst="rect">
            <a:avLst/>
          </a:prstGeom>
        </p:spPr>
        <p:txBody>
          <a:bodyPr>
            <a:normAutofit/>
          </a:bodyPr>
          <a:lstStyle>
            <a:lvl1pPr algn="ctr" defTabSz="685800" rtl="0" eaLnBrk="1" latinLnBrk="0" hangingPunct="1">
              <a:lnSpc>
                <a:spcPct val="90000"/>
              </a:lnSpc>
              <a:spcBef>
                <a:spcPct val="0"/>
              </a:spcBef>
              <a:buNone/>
              <a:defRPr sz="2300" b="1" kern="1200">
                <a:solidFill>
                  <a:srgbClr val="002060"/>
                </a:solidFill>
                <a:latin typeface="Tahoma" panose="020B0604030504040204" pitchFamily="34" charset="0"/>
                <a:ea typeface="Tahoma" panose="020B0604030504040204" pitchFamily="34" charset="0"/>
                <a:cs typeface="Tahoma" panose="020B0604030504040204" pitchFamily="34" charset="0"/>
              </a:defRPr>
            </a:lvl1pPr>
          </a:lstStyle>
          <a:p>
            <a:r>
              <a:rPr lang="en-US" sz="2400"/>
              <a:t>PHƯƠNG PHÁP PHÁT HIỆN TỔN THƯƠNG SÁNG</a:t>
            </a:r>
          </a:p>
        </p:txBody>
      </p:sp>
      <p:pic>
        <p:nvPicPr>
          <p:cNvPr id="12" name="Picture 11">
            <a:extLst>
              <a:ext uri="{FF2B5EF4-FFF2-40B4-BE49-F238E27FC236}">
                <a16:creationId xmlns:a16="http://schemas.microsoft.com/office/drawing/2014/main" id="{8F29B442-0C7F-8B40-AFED-F79F7AEB153B}"/>
              </a:ext>
            </a:extLst>
          </p:cNvPr>
          <p:cNvPicPr>
            <a:picLocks noChangeAspect="1"/>
          </p:cNvPicPr>
          <p:nvPr/>
        </p:nvPicPr>
        <p:blipFill>
          <a:blip r:embed="rId7"/>
          <a:stretch>
            <a:fillRect/>
          </a:stretch>
        </p:blipFill>
        <p:spPr>
          <a:xfrm>
            <a:off x="3591238" y="1688145"/>
            <a:ext cx="2535647" cy="2196430"/>
          </a:xfrm>
          <a:prstGeom prst="rect">
            <a:avLst/>
          </a:prstGeom>
        </p:spPr>
      </p:pic>
      <p:pic>
        <p:nvPicPr>
          <p:cNvPr id="13" name="Picture 12">
            <a:extLst>
              <a:ext uri="{FF2B5EF4-FFF2-40B4-BE49-F238E27FC236}">
                <a16:creationId xmlns:a16="http://schemas.microsoft.com/office/drawing/2014/main" id="{7B915C99-A9B3-8146-852D-6C093FBBB9F4}"/>
              </a:ext>
            </a:extLst>
          </p:cNvPr>
          <p:cNvPicPr>
            <a:picLocks noChangeAspect="1"/>
          </p:cNvPicPr>
          <p:nvPr/>
        </p:nvPicPr>
        <p:blipFill>
          <a:blip r:embed="rId8"/>
          <a:stretch>
            <a:fillRect/>
          </a:stretch>
        </p:blipFill>
        <p:spPr>
          <a:xfrm>
            <a:off x="4917562" y="4090876"/>
            <a:ext cx="2568705" cy="2200522"/>
          </a:xfrm>
          <a:prstGeom prst="rect">
            <a:avLst/>
          </a:prstGeom>
        </p:spPr>
      </p:pic>
    </p:spTree>
    <p:extLst>
      <p:ext uri="{BB962C8B-B14F-4D97-AF65-F5344CB8AC3E}">
        <p14:creationId xmlns:p14="http://schemas.microsoft.com/office/powerpoint/2010/main" val="28337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1E9BC0-FCFA-C64E-A9C6-E5872E795F9D}"/>
              </a:ext>
            </a:extLst>
          </p:cNvPr>
          <p:cNvSpPr>
            <a:spLocks noGrp="1"/>
          </p:cNvSpPr>
          <p:nvPr>
            <p:ph type="sldNum" sz="quarter" idx="12"/>
          </p:nvPr>
        </p:nvSpPr>
        <p:spPr/>
        <p:txBody>
          <a:bodyPr/>
          <a:lstStyle/>
          <a:p>
            <a:fld id="{3F530FF4-013A-924C-BA27-6BD6F6A8BE84}" type="slidenum">
              <a:rPr lang="en-US" smtClean="0"/>
              <a:t>26</a:t>
            </a:fld>
            <a:endParaRPr lang="en-US" dirty="0"/>
          </a:p>
        </p:txBody>
      </p:sp>
      <p:sp>
        <p:nvSpPr>
          <p:cNvPr id="5" name="Rectangle 2">
            <a:extLst>
              <a:ext uri="{FF2B5EF4-FFF2-40B4-BE49-F238E27FC236}">
                <a16:creationId xmlns:a16="http://schemas.microsoft.com/office/drawing/2014/main" id="{B3872580-FB34-884A-B98F-BA05BBB0B5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5CAD5975-5154-CE48-B76C-60974A099540}"/>
              </a:ext>
            </a:extLst>
          </p:cNvPr>
          <p:cNvSpPr txBox="1"/>
          <p:nvPr/>
        </p:nvSpPr>
        <p:spPr>
          <a:xfrm>
            <a:off x="263044" y="1142358"/>
            <a:ext cx="6716290" cy="369332"/>
          </a:xfrm>
          <a:prstGeom prst="rect">
            <a:avLst/>
          </a:prstGeom>
          <a:noFill/>
        </p:spPr>
        <p:txBody>
          <a:bodyPr wrap="square" rtlCol="0">
            <a:spAutoFit/>
          </a:bodyPr>
          <a:lstStyle/>
          <a:p>
            <a:r>
              <a:rPr lang="en-US" b="1">
                <a:latin typeface="Tahoma" panose="020B0604030504040204" pitchFamily="34" charset="0"/>
                <a:ea typeface="Tahoma" panose="020B0604030504040204" pitchFamily="34" charset="0"/>
                <a:cs typeface="Tahoma" panose="020B0604030504040204" pitchFamily="34" charset="0"/>
              </a:rPr>
              <a:t>Bước 5: Tái khởi tạo tổn thương sáng</a:t>
            </a:r>
          </a:p>
        </p:txBody>
      </p:sp>
      <p:sp>
        <p:nvSpPr>
          <p:cNvPr id="15" name="Title 1">
            <a:extLst>
              <a:ext uri="{FF2B5EF4-FFF2-40B4-BE49-F238E27FC236}">
                <a16:creationId xmlns:a16="http://schemas.microsoft.com/office/drawing/2014/main" id="{EF575F9B-6C90-C34E-A447-1A2648187EEC}"/>
              </a:ext>
            </a:extLst>
          </p:cNvPr>
          <p:cNvSpPr txBox="1">
            <a:spLocks/>
          </p:cNvSpPr>
          <p:nvPr/>
        </p:nvSpPr>
        <p:spPr>
          <a:xfrm>
            <a:off x="969495" y="208212"/>
            <a:ext cx="7559907" cy="526311"/>
          </a:xfrm>
          <a:prstGeom prst="rect">
            <a:avLst/>
          </a:prstGeom>
        </p:spPr>
        <p:txBody>
          <a:bodyPr>
            <a:normAutofit/>
          </a:bodyPr>
          <a:lstStyle>
            <a:lvl1pPr algn="ctr" defTabSz="685800" rtl="0" eaLnBrk="1" latinLnBrk="0" hangingPunct="1">
              <a:lnSpc>
                <a:spcPct val="90000"/>
              </a:lnSpc>
              <a:spcBef>
                <a:spcPct val="0"/>
              </a:spcBef>
              <a:buNone/>
              <a:defRPr sz="2300" b="1" kern="1200">
                <a:solidFill>
                  <a:srgbClr val="002060"/>
                </a:solidFill>
                <a:latin typeface="Tahoma" panose="020B0604030504040204" pitchFamily="34" charset="0"/>
                <a:ea typeface="Tahoma" panose="020B0604030504040204" pitchFamily="34" charset="0"/>
                <a:cs typeface="Tahoma" panose="020B0604030504040204" pitchFamily="34" charset="0"/>
              </a:defRPr>
            </a:lvl1pPr>
          </a:lstStyle>
          <a:p>
            <a:r>
              <a:rPr lang="en-US" sz="2400"/>
              <a:t>PHƯƠNG PHÁP PHÁT HIỆN TỔN THƯƠNG SÁNG</a:t>
            </a:r>
          </a:p>
        </p:txBody>
      </p:sp>
      <p:sp>
        <p:nvSpPr>
          <p:cNvPr id="2" name="Rectangle 2">
            <a:extLst>
              <a:ext uri="{FF2B5EF4-FFF2-40B4-BE49-F238E27FC236}">
                <a16:creationId xmlns:a16="http://schemas.microsoft.com/office/drawing/2014/main" id="{DD3B2019-1EA5-534C-9238-04260C4CC78D}"/>
              </a:ext>
            </a:extLst>
          </p:cNvPr>
          <p:cNvSpPr>
            <a:spLocks noChangeArrowheads="1"/>
          </p:cNvSpPr>
          <p:nvPr/>
        </p:nvSpPr>
        <p:spPr bwMode="auto">
          <a:xfrm>
            <a:off x="162836" y="309339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51" name="Picture 44" descr="https://lh3.googleusercontent.com/_uvu8uqfR3cgnAZid3cvpf4sG5J6CoShI5FGuIAZfdqLTt3p8lv-eEkBLpuX-9mPanSJTwcmQWH8edFKIEYjXNjYwItEIlnRBibn4T-CTZhJ548UW0fv9zCbQebsiUpCPR85RJ08">
            <a:extLst>
              <a:ext uri="{FF2B5EF4-FFF2-40B4-BE49-F238E27FC236}">
                <a16:creationId xmlns:a16="http://schemas.microsoft.com/office/drawing/2014/main" id="{C725195A-8B9E-9A4A-BDAD-DE62B3F6876A}"/>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055745" y="1741968"/>
            <a:ext cx="5032509" cy="4359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501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F20CE-ABB5-8941-B8D6-A78A722B3D3F}"/>
              </a:ext>
            </a:extLst>
          </p:cNvPr>
          <p:cNvSpPr>
            <a:spLocks noGrp="1"/>
          </p:cNvSpPr>
          <p:nvPr>
            <p:ph type="title" idx="4294967295"/>
          </p:nvPr>
        </p:nvSpPr>
        <p:spPr>
          <a:xfrm>
            <a:off x="1004341" y="219207"/>
            <a:ext cx="7489695" cy="545292"/>
          </a:xfrm>
          <a:prstGeom prst="rect">
            <a:avLst/>
          </a:prstGeom>
        </p:spPr>
        <p:txBody>
          <a:bodyPr/>
          <a:lstStyle/>
          <a:p>
            <a:pPr algn="l"/>
            <a:r>
              <a:rPr lang="en-US" sz="2800">
                <a:latin typeface="Tahoma" panose="020B0604030504040204" pitchFamily="34" charset="0"/>
                <a:ea typeface="Tahoma" panose="020B0604030504040204" pitchFamily="34" charset="0"/>
                <a:cs typeface="Tahoma" panose="020B0604030504040204" pitchFamily="34" charset="0"/>
              </a:rPr>
              <a:t>GIỚI THIỆU ĐỀ TÀI</a:t>
            </a:r>
          </a:p>
        </p:txBody>
      </p:sp>
      <p:sp>
        <p:nvSpPr>
          <p:cNvPr id="3" name="Content Placeholder 2">
            <a:extLst>
              <a:ext uri="{FF2B5EF4-FFF2-40B4-BE49-F238E27FC236}">
                <a16:creationId xmlns:a16="http://schemas.microsoft.com/office/drawing/2014/main" id="{AA9C63BD-F38A-3A46-84F7-678356E518CC}"/>
              </a:ext>
            </a:extLst>
          </p:cNvPr>
          <p:cNvSpPr>
            <a:spLocks noGrp="1"/>
          </p:cNvSpPr>
          <p:nvPr>
            <p:ph idx="1"/>
          </p:nvPr>
        </p:nvSpPr>
        <p:spPr>
          <a:xfrm>
            <a:off x="509666" y="1152907"/>
            <a:ext cx="8308657" cy="5485887"/>
          </a:xfrm>
        </p:spPr>
        <p:txBody>
          <a:bodyPr>
            <a:normAutofit/>
          </a:bodyPr>
          <a:lstStyle/>
          <a:p>
            <a:pPr>
              <a:lnSpc>
                <a:spcPct val="130000"/>
              </a:lnSpc>
            </a:pPr>
            <a:r>
              <a:rPr lang="en-US" sz="2400">
                <a:latin typeface="Tahoma" panose="020B0604030504040204" pitchFamily="34" charset="0"/>
                <a:ea typeface="Tahoma" panose="020B0604030504040204" pitchFamily="34" charset="0"/>
                <a:cs typeface="Tahoma" panose="020B0604030504040204" pitchFamily="34" charset="0"/>
              </a:rPr>
              <a:t>Mắt là một bộ phận quan trọng của cơ thể có vai trò quan trọng trong việc chuyển thông tin ánh sáng và màu sắc thành tín hiệu thị giác và gửi về não bộ. Nếu mắt bị tổn hại thì có thể ảnh hưởng đến một phần hoặc toàn bộ tầm nhìn của chủ thể.</a:t>
            </a:r>
          </a:p>
          <a:p>
            <a:endParaRPr lang="en-US" sz="2000" b="1">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9FE05F82-9D21-8F40-9E89-1996CBAFB053}"/>
              </a:ext>
            </a:extLst>
          </p:cNvPr>
          <p:cNvSpPr>
            <a:spLocks noGrp="1"/>
          </p:cNvSpPr>
          <p:nvPr>
            <p:ph type="sldNum" sz="quarter" idx="12"/>
          </p:nvPr>
        </p:nvSpPr>
        <p:spPr/>
        <p:txBody>
          <a:bodyPr/>
          <a:lstStyle/>
          <a:p>
            <a:fld id="{3F530FF4-013A-924C-BA27-6BD6F6A8BE84}" type="slidenum">
              <a:rPr lang="en-US" smtClean="0"/>
              <a:t>3</a:t>
            </a:fld>
            <a:endParaRPr lang="en-US" dirty="0"/>
          </a:p>
        </p:txBody>
      </p:sp>
      <p:pic>
        <p:nvPicPr>
          <p:cNvPr id="4" name="Picture 3">
            <a:extLst>
              <a:ext uri="{FF2B5EF4-FFF2-40B4-BE49-F238E27FC236}">
                <a16:creationId xmlns:a16="http://schemas.microsoft.com/office/drawing/2014/main" id="{B58A807F-D23C-0442-B96B-2539FE63558D}"/>
              </a:ext>
            </a:extLst>
          </p:cNvPr>
          <p:cNvPicPr>
            <a:picLocks noChangeAspect="1"/>
          </p:cNvPicPr>
          <p:nvPr/>
        </p:nvPicPr>
        <p:blipFill>
          <a:blip r:embed="rId3"/>
          <a:stretch>
            <a:fillRect/>
          </a:stretch>
        </p:blipFill>
        <p:spPr>
          <a:xfrm>
            <a:off x="471157" y="4122296"/>
            <a:ext cx="2651821" cy="1776720"/>
          </a:xfrm>
          <a:prstGeom prst="rect">
            <a:avLst/>
          </a:prstGeom>
        </p:spPr>
      </p:pic>
      <p:pic>
        <p:nvPicPr>
          <p:cNvPr id="6" name="Picture 5">
            <a:extLst>
              <a:ext uri="{FF2B5EF4-FFF2-40B4-BE49-F238E27FC236}">
                <a16:creationId xmlns:a16="http://schemas.microsoft.com/office/drawing/2014/main" id="{34DA27CD-8569-1144-9CDB-76F2B8D2DC2E}"/>
              </a:ext>
            </a:extLst>
          </p:cNvPr>
          <p:cNvPicPr>
            <a:picLocks noChangeAspect="1"/>
          </p:cNvPicPr>
          <p:nvPr/>
        </p:nvPicPr>
        <p:blipFill>
          <a:blip r:embed="rId4"/>
          <a:stretch>
            <a:fillRect/>
          </a:stretch>
        </p:blipFill>
        <p:spPr>
          <a:xfrm>
            <a:off x="3379140" y="4122296"/>
            <a:ext cx="2651821" cy="1776720"/>
          </a:xfrm>
          <a:prstGeom prst="rect">
            <a:avLst/>
          </a:prstGeom>
        </p:spPr>
      </p:pic>
      <p:pic>
        <p:nvPicPr>
          <p:cNvPr id="7" name="Picture 6">
            <a:extLst>
              <a:ext uri="{FF2B5EF4-FFF2-40B4-BE49-F238E27FC236}">
                <a16:creationId xmlns:a16="http://schemas.microsoft.com/office/drawing/2014/main" id="{246ABCE9-BEE8-B746-B100-7D8CA708FD74}"/>
              </a:ext>
            </a:extLst>
          </p:cNvPr>
          <p:cNvPicPr>
            <a:picLocks noChangeAspect="1"/>
          </p:cNvPicPr>
          <p:nvPr/>
        </p:nvPicPr>
        <p:blipFill>
          <a:blip r:embed="rId5"/>
          <a:stretch>
            <a:fillRect/>
          </a:stretch>
        </p:blipFill>
        <p:spPr>
          <a:xfrm>
            <a:off x="6287123" y="4122296"/>
            <a:ext cx="2651821" cy="1776720"/>
          </a:xfrm>
          <a:prstGeom prst="rect">
            <a:avLst/>
          </a:prstGeom>
        </p:spPr>
      </p:pic>
    </p:spTree>
    <p:extLst>
      <p:ext uri="{BB962C8B-B14F-4D97-AF65-F5344CB8AC3E}">
        <p14:creationId xmlns:p14="http://schemas.microsoft.com/office/powerpoint/2010/main" val="1980806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F20CE-ABB5-8941-B8D6-A78A722B3D3F}"/>
              </a:ext>
            </a:extLst>
          </p:cNvPr>
          <p:cNvSpPr>
            <a:spLocks noGrp="1"/>
          </p:cNvSpPr>
          <p:nvPr>
            <p:ph type="title" idx="4294967295"/>
          </p:nvPr>
        </p:nvSpPr>
        <p:spPr>
          <a:xfrm>
            <a:off x="1004341" y="219207"/>
            <a:ext cx="7489695" cy="545292"/>
          </a:xfrm>
          <a:prstGeom prst="rect">
            <a:avLst/>
          </a:prstGeom>
        </p:spPr>
        <p:txBody>
          <a:bodyPr/>
          <a:lstStyle/>
          <a:p>
            <a:pPr algn="l"/>
            <a:r>
              <a:rPr lang="en-US" sz="2800">
                <a:latin typeface="Tahoma" panose="020B0604030504040204" pitchFamily="34" charset="0"/>
                <a:ea typeface="Tahoma" panose="020B0604030504040204" pitchFamily="34" charset="0"/>
                <a:cs typeface="Tahoma" panose="020B0604030504040204" pitchFamily="34" charset="0"/>
              </a:rPr>
              <a:t>GIỚI THIỆU ĐỀ TÀI</a:t>
            </a:r>
          </a:p>
        </p:txBody>
      </p:sp>
      <p:sp>
        <p:nvSpPr>
          <p:cNvPr id="3" name="Content Placeholder 2">
            <a:extLst>
              <a:ext uri="{FF2B5EF4-FFF2-40B4-BE49-F238E27FC236}">
                <a16:creationId xmlns:a16="http://schemas.microsoft.com/office/drawing/2014/main" id="{AA9C63BD-F38A-3A46-84F7-678356E518CC}"/>
              </a:ext>
            </a:extLst>
          </p:cNvPr>
          <p:cNvSpPr>
            <a:spLocks noGrp="1"/>
          </p:cNvSpPr>
          <p:nvPr>
            <p:ph idx="1"/>
          </p:nvPr>
        </p:nvSpPr>
        <p:spPr>
          <a:xfrm>
            <a:off x="509666" y="1152907"/>
            <a:ext cx="8308657" cy="5485887"/>
          </a:xfrm>
        </p:spPr>
        <p:txBody>
          <a:bodyPr>
            <a:normAutofit/>
          </a:bodyPr>
          <a:lstStyle/>
          <a:p>
            <a:pPr>
              <a:lnSpc>
                <a:spcPct val="100000"/>
              </a:lnSpc>
            </a:pPr>
            <a:r>
              <a:rPr lang="en-US" sz="2000">
                <a:latin typeface="Tahoma" panose="020B0604030504040204" pitchFamily="34" charset="0"/>
                <a:ea typeface="Tahoma" panose="020B0604030504040204" pitchFamily="34" charset="0"/>
                <a:cs typeface="Tahoma" panose="020B0604030504040204" pitchFamily="34" charset="0"/>
              </a:rPr>
              <a:t>Một số bệnh về mắt có triệu chứng xuất hiện sớm trên hình ảnh chụp võng mạc mắt, vì vậy việc thu thập hình ảnh võng mạc mắt để chẩn đoán và chữa trị sớm là rất cần thiết</a:t>
            </a:r>
          </a:p>
          <a:p>
            <a:pPr>
              <a:lnSpc>
                <a:spcPct val="100000"/>
              </a:lnSpc>
            </a:pPr>
            <a:r>
              <a:rPr lang="en-US" sz="2000">
                <a:latin typeface="Tahoma" panose="020B0604030504040204" pitchFamily="34" charset="0"/>
                <a:ea typeface="Tahoma" panose="020B0604030504040204" pitchFamily="34" charset="0"/>
                <a:cs typeface="Tahoma" panose="020B0604030504040204" pitchFamily="34" charset="0"/>
              </a:rPr>
              <a:t>Trong điều kiện số lượng ảnh thu thập được rất lớn, cần một hệ thống phát hiện bất thường tự động để ưu tiên cứu chữa cho bệnh nhân có bệnh</a:t>
            </a:r>
          </a:p>
          <a:p>
            <a:endParaRPr lang="en-US" sz="2000" b="1">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9FE05F82-9D21-8F40-9E89-1996CBAFB053}"/>
              </a:ext>
            </a:extLst>
          </p:cNvPr>
          <p:cNvSpPr>
            <a:spLocks noGrp="1"/>
          </p:cNvSpPr>
          <p:nvPr>
            <p:ph type="sldNum" sz="quarter" idx="12"/>
          </p:nvPr>
        </p:nvSpPr>
        <p:spPr/>
        <p:txBody>
          <a:bodyPr/>
          <a:lstStyle/>
          <a:p>
            <a:fld id="{3F530FF4-013A-924C-BA27-6BD6F6A8BE84}" type="slidenum">
              <a:rPr lang="en-US" smtClean="0"/>
              <a:t>4</a:t>
            </a:fld>
            <a:endParaRPr lang="en-US" dirty="0"/>
          </a:p>
        </p:txBody>
      </p:sp>
      <p:pic>
        <p:nvPicPr>
          <p:cNvPr id="4" name="Picture 3">
            <a:extLst>
              <a:ext uri="{FF2B5EF4-FFF2-40B4-BE49-F238E27FC236}">
                <a16:creationId xmlns:a16="http://schemas.microsoft.com/office/drawing/2014/main" id="{9DBEAF7E-3295-F142-9880-03E9CE1FB178}"/>
              </a:ext>
            </a:extLst>
          </p:cNvPr>
          <p:cNvPicPr>
            <a:picLocks noChangeAspect="1"/>
          </p:cNvPicPr>
          <p:nvPr/>
        </p:nvPicPr>
        <p:blipFill>
          <a:blip r:embed="rId3"/>
          <a:stretch>
            <a:fillRect/>
          </a:stretch>
        </p:blipFill>
        <p:spPr>
          <a:xfrm>
            <a:off x="6827966" y="2882698"/>
            <a:ext cx="1625600" cy="1625600"/>
          </a:xfrm>
          <a:prstGeom prst="rect">
            <a:avLst/>
          </a:prstGeom>
        </p:spPr>
      </p:pic>
      <p:pic>
        <p:nvPicPr>
          <p:cNvPr id="6" name="Picture 5">
            <a:extLst>
              <a:ext uri="{FF2B5EF4-FFF2-40B4-BE49-F238E27FC236}">
                <a16:creationId xmlns:a16="http://schemas.microsoft.com/office/drawing/2014/main" id="{0B495C7F-A01D-AA4C-BE85-7E07532047C5}"/>
              </a:ext>
            </a:extLst>
          </p:cNvPr>
          <p:cNvPicPr>
            <a:picLocks noChangeAspect="1"/>
          </p:cNvPicPr>
          <p:nvPr/>
        </p:nvPicPr>
        <p:blipFill>
          <a:blip r:embed="rId4"/>
          <a:stretch>
            <a:fillRect/>
          </a:stretch>
        </p:blipFill>
        <p:spPr>
          <a:xfrm>
            <a:off x="6953912" y="4807182"/>
            <a:ext cx="1373708" cy="1831611"/>
          </a:xfrm>
          <a:prstGeom prst="rect">
            <a:avLst/>
          </a:prstGeom>
        </p:spPr>
      </p:pic>
      <p:pic>
        <p:nvPicPr>
          <p:cNvPr id="7" name="Picture 6">
            <a:extLst>
              <a:ext uri="{FF2B5EF4-FFF2-40B4-BE49-F238E27FC236}">
                <a16:creationId xmlns:a16="http://schemas.microsoft.com/office/drawing/2014/main" id="{9AB89B08-DC4F-8D44-9CDE-64854B62FF87}"/>
              </a:ext>
            </a:extLst>
          </p:cNvPr>
          <p:cNvPicPr>
            <a:picLocks noChangeAspect="1"/>
          </p:cNvPicPr>
          <p:nvPr/>
        </p:nvPicPr>
        <p:blipFill>
          <a:blip r:embed="rId5"/>
          <a:stretch>
            <a:fillRect/>
          </a:stretch>
        </p:blipFill>
        <p:spPr>
          <a:xfrm>
            <a:off x="3241594" y="4553932"/>
            <a:ext cx="1422400" cy="1422400"/>
          </a:xfrm>
          <a:prstGeom prst="rect">
            <a:avLst/>
          </a:prstGeom>
        </p:spPr>
      </p:pic>
      <p:pic>
        <p:nvPicPr>
          <p:cNvPr id="8" name="Picture 7">
            <a:extLst>
              <a:ext uri="{FF2B5EF4-FFF2-40B4-BE49-F238E27FC236}">
                <a16:creationId xmlns:a16="http://schemas.microsoft.com/office/drawing/2014/main" id="{816E2A90-2167-124A-B3AF-732461A2FC89}"/>
              </a:ext>
            </a:extLst>
          </p:cNvPr>
          <p:cNvPicPr>
            <a:picLocks noChangeAspect="1"/>
          </p:cNvPicPr>
          <p:nvPr/>
        </p:nvPicPr>
        <p:blipFill>
          <a:blip r:embed="rId6"/>
          <a:stretch>
            <a:fillRect/>
          </a:stretch>
        </p:blipFill>
        <p:spPr>
          <a:xfrm>
            <a:off x="22089" y="4039787"/>
            <a:ext cx="2086570" cy="2086570"/>
          </a:xfrm>
          <a:prstGeom prst="rect">
            <a:avLst/>
          </a:prstGeom>
        </p:spPr>
      </p:pic>
      <p:sp>
        <p:nvSpPr>
          <p:cNvPr id="9" name="TextBox 8">
            <a:extLst>
              <a:ext uri="{FF2B5EF4-FFF2-40B4-BE49-F238E27FC236}">
                <a16:creationId xmlns:a16="http://schemas.microsoft.com/office/drawing/2014/main" id="{A6851294-EACD-4E41-B2EA-41A0AB8E1B61}"/>
              </a:ext>
            </a:extLst>
          </p:cNvPr>
          <p:cNvSpPr txBox="1"/>
          <p:nvPr/>
        </p:nvSpPr>
        <p:spPr>
          <a:xfrm>
            <a:off x="5501390" y="3028013"/>
            <a:ext cx="1326576" cy="369332"/>
          </a:xfrm>
          <a:prstGeom prst="rect">
            <a:avLst/>
          </a:prstGeom>
          <a:noFill/>
        </p:spPr>
        <p:txBody>
          <a:bodyPr wrap="square" rtlCol="0">
            <a:spAutoFit/>
          </a:bodyPr>
          <a:lstStyle/>
          <a:p>
            <a:r>
              <a:rPr lang="en-US"/>
              <a:t>Ưu tiên cao</a:t>
            </a:r>
          </a:p>
        </p:txBody>
      </p:sp>
      <p:sp>
        <p:nvSpPr>
          <p:cNvPr id="10" name="TextBox 9">
            <a:extLst>
              <a:ext uri="{FF2B5EF4-FFF2-40B4-BE49-F238E27FC236}">
                <a16:creationId xmlns:a16="http://schemas.microsoft.com/office/drawing/2014/main" id="{13182221-9205-1F4F-8C0E-56FBCC6BE218}"/>
              </a:ext>
            </a:extLst>
          </p:cNvPr>
          <p:cNvSpPr txBox="1"/>
          <p:nvPr/>
        </p:nvSpPr>
        <p:spPr>
          <a:xfrm>
            <a:off x="5477824" y="6141347"/>
            <a:ext cx="1373708" cy="369332"/>
          </a:xfrm>
          <a:prstGeom prst="rect">
            <a:avLst/>
          </a:prstGeom>
          <a:noFill/>
        </p:spPr>
        <p:txBody>
          <a:bodyPr wrap="square" rtlCol="0">
            <a:spAutoFit/>
          </a:bodyPr>
          <a:lstStyle/>
          <a:p>
            <a:r>
              <a:rPr lang="en-US"/>
              <a:t>Ưu tiên thấp</a:t>
            </a:r>
          </a:p>
        </p:txBody>
      </p:sp>
      <p:pic>
        <p:nvPicPr>
          <p:cNvPr id="12" name="Picture 11">
            <a:extLst>
              <a:ext uri="{FF2B5EF4-FFF2-40B4-BE49-F238E27FC236}">
                <a16:creationId xmlns:a16="http://schemas.microsoft.com/office/drawing/2014/main" id="{2B17403F-3041-2845-898A-F6E3A26A561A}"/>
              </a:ext>
            </a:extLst>
          </p:cNvPr>
          <p:cNvPicPr>
            <a:picLocks noChangeAspect="1"/>
          </p:cNvPicPr>
          <p:nvPr/>
        </p:nvPicPr>
        <p:blipFill>
          <a:blip r:embed="rId7"/>
          <a:stretch>
            <a:fillRect/>
          </a:stretch>
        </p:blipFill>
        <p:spPr>
          <a:xfrm>
            <a:off x="1128765" y="3301334"/>
            <a:ext cx="922291" cy="788327"/>
          </a:xfrm>
          <a:prstGeom prst="rect">
            <a:avLst/>
          </a:prstGeom>
        </p:spPr>
      </p:pic>
      <p:pic>
        <p:nvPicPr>
          <p:cNvPr id="14" name="Picture 13">
            <a:extLst>
              <a:ext uri="{FF2B5EF4-FFF2-40B4-BE49-F238E27FC236}">
                <a16:creationId xmlns:a16="http://schemas.microsoft.com/office/drawing/2014/main" id="{11C8470F-0FA3-C849-A9DD-79E408D19073}"/>
              </a:ext>
            </a:extLst>
          </p:cNvPr>
          <p:cNvPicPr>
            <a:picLocks noChangeAspect="1"/>
          </p:cNvPicPr>
          <p:nvPr/>
        </p:nvPicPr>
        <p:blipFill>
          <a:blip r:embed="rId8"/>
          <a:stretch>
            <a:fillRect/>
          </a:stretch>
        </p:blipFill>
        <p:spPr>
          <a:xfrm>
            <a:off x="107589" y="3301806"/>
            <a:ext cx="922291" cy="787855"/>
          </a:xfrm>
          <a:prstGeom prst="rect">
            <a:avLst/>
          </a:prstGeom>
        </p:spPr>
      </p:pic>
    </p:spTree>
    <p:extLst>
      <p:ext uri="{BB962C8B-B14F-4D97-AF65-F5344CB8AC3E}">
        <p14:creationId xmlns:p14="http://schemas.microsoft.com/office/powerpoint/2010/main" val="92585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5E-6 -7.40741E-7 L 0.26423 0.05741 " pathEditMode="relative" rAng="0" ptsTypes="AA">
                                      <p:cBhvr>
                                        <p:cTn id="6" dur="1000" fill="hold"/>
                                        <p:tgtEl>
                                          <p:spTgt spid="12"/>
                                        </p:tgtEl>
                                        <p:attrNameLst>
                                          <p:attrName>ppt_x</p:attrName>
                                          <p:attrName>ppt_y</p:attrName>
                                        </p:attrNameLst>
                                      </p:cBhvr>
                                      <p:rCtr x="13212" y="287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26423 0.05741 L 0.49236 0.29445 " pathEditMode="relative" rAng="0" ptsTypes="AA">
                                      <p:cBhvr>
                                        <p:cTn id="10" dur="1000" fill="hold"/>
                                        <p:tgtEl>
                                          <p:spTgt spid="12"/>
                                        </p:tgtEl>
                                        <p:attrNameLst>
                                          <p:attrName>ppt_x</p:attrName>
                                          <p:attrName>ppt_y</p:attrName>
                                        </p:attrNameLst>
                                      </p:cBhvr>
                                      <p:rCtr x="11406" y="11852"/>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5E-6 -7.40741E-7 L 0.3783 0.05741 " pathEditMode="relative" rAng="0" ptsTypes="AA">
                                      <p:cBhvr>
                                        <p:cTn id="14" dur="1000" fill="hold"/>
                                        <p:tgtEl>
                                          <p:spTgt spid="14"/>
                                        </p:tgtEl>
                                        <p:attrNameLst>
                                          <p:attrName>ppt_x</p:attrName>
                                          <p:attrName>ppt_y</p:attrName>
                                        </p:attrNameLst>
                                      </p:cBhvr>
                                      <p:rCtr x="18906" y="287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3783 0.05741 L 0.60955 0.03009 " pathEditMode="relative" rAng="0" ptsTypes="AA">
                                      <p:cBhvr>
                                        <p:cTn id="18" dur="1000" fill="hold"/>
                                        <p:tgtEl>
                                          <p:spTgt spid="14"/>
                                        </p:tgtEl>
                                        <p:attrNameLst>
                                          <p:attrName>ppt_x</p:attrName>
                                          <p:attrName>ppt_y</p:attrName>
                                        </p:attrNameLst>
                                      </p:cBhvr>
                                      <p:rCtr x="11563" y="-1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A6720-E6FC-C242-98B2-3525BB4360FB}"/>
              </a:ext>
            </a:extLst>
          </p:cNvPr>
          <p:cNvSpPr>
            <a:spLocks noGrp="1"/>
          </p:cNvSpPr>
          <p:nvPr>
            <p:ph type="title" idx="4294967295"/>
          </p:nvPr>
        </p:nvSpPr>
        <p:spPr>
          <a:xfrm>
            <a:off x="1094282" y="206680"/>
            <a:ext cx="7673937" cy="582140"/>
          </a:xfrm>
          <a:prstGeom prst="rect">
            <a:avLst/>
          </a:prstGeom>
        </p:spPr>
        <p:txBody>
          <a:bodyPr/>
          <a:lstStyle/>
          <a:p>
            <a:pPr algn="l"/>
            <a:r>
              <a:rPr lang="en-US" sz="2800">
                <a:latin typeface="Tahoma" panose="020B0604030504040204" pitchFamily="34" charset="0"/>
                <a:ea typeface="Tahoma" panose="020B0604030504040204" pitchFamily="34" charset="0"/>
                <a:cs typeface="Tahoma" panose="020B0604030504040204" pitchFamily="34" charset="0"/>
              </a:rPr>
              <a:t>MỤC TIÊU VÀ NỘI DUNG ĐỀ TÀI </a:t>
            </a:r>
          </a:p>
        </p:txBody>
      </p:sp>
      <p:sp>
        <p:nvSpPr>
          <p:cNvPr id="3" name="Content Placeholder 2">
            <a:extLst>
              <a:ext uri="{FF2B5EF4-FFF2-40B4-BE49-F238E27FC236}">
                <a16:creationId xmlns:a16="http://schemas.microsoft.com/office/drawing/2014/main" id="{E0CF0521-5A1C-A045-835F-C796BC897868}"/>
              </a:ext>
            </a:extLst>
          </p:cNvPr>
          <p:cNvSpPr>
            <a:spLocks noGrp="1"/>
          </p:cNvSpPr>
          <p:nvPr>
            <p:ph idx="1"/>
          </p:nvPr>
        </p:nvSpPr>
        <p:spPr>
          <a:xfrm>
            <a:off x="449705" y="1152907"/>
            <a:ext cx="8053025" cy="5498413"/>
          </a:xfrm>
        </p:spPr>
        <p:txBody>
          <a:bodyPr>
            <a:normAutofit fontScale="77500" lnSpcReduction="20000"/>
          </a:bodyPr>
          <a:lstStyle/>
          <a:p>
            <a:pPr>
              <a:lnSpc>
                <a:spcPct val="160000"/>
              </a:lnSpc>
            </a:pPr>
            <a:r>
              <a:rPr lang="en-US" sz="2400" b="1">
                <a:latin typeface="Tahoma" panose="020B0604030504040204" pitchFamily="34" charset="0"/>
                <a:ea typeface="Tahoma" panose="020B0604030504040204" pitchFamily="34" charset="0"/>
                <a:cs typeface="Tahoma" panose="020B0604030504040204" pitchFamily="34" charset="0"/>
              </a:rPr>
              <a:t>Mục tiêu đề tài</a:t>
            </a:r>
            <a:r>
              <a:rPr lang="en-US" sz="2400">
                <a:latin typeface="Tahoma" panose="020B0604030504040204" pitchFamily="34" charset="0"/>
                <a:ea typeface="Tahoma" panose="020B0604030504040204" pitchFamily="34" charset="0"/>
                <a:cs typeface="Tahoma" panose="020B0604030504040204" pitchFamily="34" charset="0"/>
              </a:rPr>
              <a:t>: Tự động phát hiện tổn thương sáng (bright lesions) bao gồm xuất tiết võng mạc (exudate), tổn thương hình bông gòn (cotton-wool spot), tích tụ chất béo (drusen), xơ hoá dưới nền võng mạc (subretinal fibrosis).</a:t>
            </a:r>
          </a:p>
          <a:p>
            <a:pPr>
              <a:lnSpc>
                <a:spcPct val="160000"/>
              </a:lnSpc>
            </a:pPr>
            <a:r>
              <a:rPr lang="en-US" sz="2400" b="1">
                <a:latin typeface="Tahoma" panose="020B0604030504040204" pitchFamily="34" charset="0"/>
                <a:ea typeface="Tahoma" panose="020B0604030504040204" pitchFamily="34" charset="0"/>
                <a:cs typeface="Tahoma" panose="020B0604030504040204" pitchFamily="34" charset="0"/>
              </a:rPr>
              <a:t>Nội dung đề tài: </a:t>
            </a:r>
            <a:r>
              <a:rPr lang="en-US" sz="2400">
                <a:latin typeface="Tahoma" panose="020B0604030504040204" pitchFamily="34" charset="0"/>
                <a:ea typeface="Tahoma" panose="020B0604030504040204" pitchFamily="34" charset="0"/>
                <a:cs typeface="Tahoma" panose="020B0604030504040204" pitchFamily="34" charset="0"/>
              </a:rPr>
              <a:t>đề tài thực hiện những nội dung sau: </a:t>
            </a:r>
          </a:p>
          <a:p>
            <a:pPr lvl="1">
              <a:lnSpc>
                <a:spcPct val="160000"/>
              </a:lnSpc>
            </a:pPr>
            <a:r>
              <a:rPr lang="en-US" sz="2400">
                <a:latin typeface="Tahoma" panose="020B0604030504040204" pitchFamily="34" charset="0"/>
                <a:ea typeface="Tahoma" panose="020B0604030504040204" pitchFamily="34" charset="0"/>
                <a:cs typeface="Tahoma" panose="020B0604030504040204" pitchFamily="34" charset="0"/>
              </a:rPr>
              <a:t>Tìm hiểu một số lý thuyết xử lý ảnh, cấu tạo võng mạc và các loại tổn thương sáng chính trên võng mạc </a:t>
            </a:r>
          </a:p>
          <a:p>
            <a:pPr lvl="1">
              <a:lnSpc>
                <a:spcPct val="160000"/>
              </a:lnSpc>
            </a:pPr>
            <a:r>
              <a:rPr lang="en-US" sz="2400">
                <a:latin typeface="Tahoma" panose="020B0604030504040204" pitchFamily="34" charset="0"/>
                <a:ea typeface="Tahoma" panose="020B0604030504040204" pitchFamily="34" charset="0"/>
                <a:cs typeface="Tahoma" panose="020B0604030504040204" pitchFamily="34" charset="0"/>
              </a:rPr>
              <a:t>Tìm hiểu một số công trình nghiên cứu liên quan</a:t>
            </a:r>
          </a:p>
          <a:p>
            <a:pPr lvl="1">
              <a:lnSpc>
                <a:spcPct val="160000"/>
              </a:lnSpc>
            </a:pPr>
            <a:r>
              <a:rPr lang="en-US" sz="2400">
                <a:latin typeface="Tahoma" panose="020B0604030504040204" pitchFamily="34" charset="0"/>
                <a:ea typeface="Tahoma" panose="020B0604030504040204" pitchFamily="34" charset="0"/>
                <a:cs typeface="Tahoma" panose="020B0604030504040204" pitchFamily="34" charset="0"/>
              </a:rPr>
              <a:t>Đề xuất phương pháp phát hiện tổn thương sáng</a:t>
            </a:r>
          </a:p>
          <a:p>
            <a:pPr lvl="1">
              <a:lnSpc>
                <a:spcPct val="160000"/>
              </a:lnSpc>
            </a:pPr>
            <a:r>
              <a:rPr lang="en-US" sz="2400">
                <a:latin typeface="Tahoma" panose="020B0604030504040204" pitchFamily="34" charset="0"/>
                <a:ea typeface="Tahoma" panose="020B0604030504040204" pitchFamily="34" charset="0"/>
                <a:cs typeface="Tahoma" panose="020B0604030504040204" pitchFamily="34" charset="0"/>
              </a:rPr>
              <a:t>Hiện thực phương pháp đề xuất và đánh giá kết quả</a:t>
            </a:r>
          </a:p>
          <a:p>
            <a:pPr lvl="1">
              <a:lnSpc>
                <a:spcPct val="160000"/>
              </a:lnSpc>
            </a:pPr>
            <a:r>
              <a:rPr lang="en-US" sz="2400">
                <a:latin typeface="Tahoma" panose="020B0604030504040204" pitchFamily="34" charset="0"/>
                <a:ea typeface="Tahoma" panose="020B0604030504040204" pitchFamily="34" charset="0"/>
                <a:cs typeface="Tahoma" panose="020B0604030504040204" pitchFamily="34" charset="0"/>
              </a:rPr>
              <a:t>Kết luận, đưa ra những ưu nhược điểm của phương pháp đề xuất và đưa ra hướng mở rộng trong tương lai</a:t>
            </a:r>
          </a:p>
        </p:txBody>
      </p:sp>
      <p:sp>
        <p:nvSpPr>
          <p:cNvPr id="4" name="Slide Number Placeholder 3">
            <a:extLst>
              <a:ext uri="{FF2B5EF4-FFF2-40B4-BE49-F238E27FC236}">
                <a16:creationId xmlns:a16="http://schemas.microsoft.com/office/drawing/2014/main" id="{46BA2E21-4EF6-0D45-8AB1-F23F38D86704}"/>
              </a:ext>
            </a:extLst>
          </p:cNvPr>
          <p:cNvSpPr>
            <a:spLocks noGrp="1"/>
          </p:cNvSpPr>
          <p:nvPr>
            <p:ph type="sldNum" sz="quarter" idx="12"/>
          </p:nvPr>
        </p:nvSpPr>
        <p:spPr/>
        <p:txBody>
          <a:bodyPr/>
          <a:lstStyle/>
          <a:p>
            <a:fld id="{3F530FF4-013A-924C-BA27-6BD6F6A8BE84}" type="slidenum">
              <a:rPr lang="en-US" smtClean="0"/>
              <a:t>5</a:t>
            </a:fld>
            <a:endParaRPr lang="en-US" dirty="0"/>
          </a:p>
        </p:txBody>
      </p:sp>
    </p:spTree>
    <p:extLst>
      <p:ext uri="{BB962C8B-B14F-4D97-AF65-F5344CB8AC3E}">
        <p14:creationId xmlns:p14="http://schemas.microsoft.com/office/powerpoint/2010/main" val="1933325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728DF-F03F-3047-BF55-1069B5596A73}"/>
              </a:ext>
            </a:extLst>
          </p:cNvPr>
          <p:cNvSpPr>
            <a:spLocks noGrp="1"/>
          </p:cNvSpPr>
          <p:nvPr>
            <p:ph type="title" idx="4294967295"/>
          </p:nvPr>
        </p:nvSpPr>
        <p:spPr>
          <a:xfrm>
            <a:off x="1007133" y="213938"/>
            <a:ext cx="7721600" cy="505590"/>
          </a:xfrm>
          <a:prstGeom prst="rect">
            <a:avLst/>
          </a:prstGeom>
        </p:spPr>
        <p:txBody>
          <a:bodyPr/>
          <a:lstStyle/>
          <a:p>
            <a:pPr algn="l"/>
            <a:r>
              <a:rPr lang="en-US" sz="2800"/>
              <a:t>GIỚI HẠN ĐỀ TÀI</a:t>
            </a:r>
            <a:r>
              <a:rPr lang="en-US" sz="2800" b="0"/>
              <a:t> </a:t>
            </a:r>
          </a:p>
        </p:txBody>
      </p:sp>
      <p:sp>
        <p:nvSpPr>
          <p:cNvPr id="3" name="Content Placeholder 2">
            <a:extLst>
              <a:ext uri="{FF2B5EF4-FFF2-40B4-BE49-F238E27FC236}">
                <a16:creationId xmlns:a16="http://schemas.microsoft.com/office/drawing/2014/main" id="{C26D67CD-D9E8-E446-848D-65F264D58B7E}"/>
              </a:ext>
            </a:extLst>
          </p:cNvPr>
          <p:cNvSpPr>
            <a:spLocks noGrp="1"/>
          </p:cNvSpPr>
          <p:nvPr>
            <p:ph idx="1"/>
          </p:nvPr>
        </p:nvSpPr>
        <p:spPr>
          <a:xfrm>
            <a:off x="803717" y="1258258"/>
            <a:ext cx="7721600" cy="5098093"/>
          </a:xfrm>
        </p:spPr>
        <p:txBody>
          <a:bodyPr>
            <a:normAutofit/>
          </a:bodyPr>
          <a:lstStyle/>
          <a:p>
            <a:pPr>
              <a:lnSpc>
                <a:spcPct val="100000"/>
              </a:lnSpc>
            </a:pPr>
            <a:r>
              <a:rPr lang="en-US" sz="2400">
                <a:latin typeface="Tahoma" panose="020B0604030504040204" pitchFamily="34" charset="0"/>
                <a:ea typeface="Tahoma" panose="020B0604030504040204" pitchFamily="34" charset="0"/>
                <a:cs typeface="Tahoma" panose="020B0604030504040204" pitchFamily="34" charset="0"/>
              </a:rPr>
              <a:t>Tìm hiểu và phát triển phương pháp phát hiện bất thường trên ảnh võng mạc, cụ thể là các bất thường tổn thương sáng (bright lesions)</a:t>
            </a:r>
            <a:br>
              <a:rPr lang="en-US" sz="2400">
                <a:latin typeface="Tahoma" panose="020B0604030504040204" pitchFamily="34" charset="0"/>
                <a:ea typeface="Tahoma" panose="020B0604030504040204" pitchFamily="34" charset="0"/>
                <a:cs typeface="Tahoma" panose="020B0604030504040204" pitchFamily="34" charset="0"/>
              </a:rPr>
            </a:br>
            <a:br>
              <a:rPr lang="en-US" sz="2400">
                <a:latin typeface="Tahoma" panose="020B0604030504040204" pitchFamily="34" charset="0"/>
                <a:ea typeface="Tahoma" panose="020B0604030504040204" pitchFamily="34" charset="0"/>
                <a:cs typeface="Tahoma" panose="020B0604030504040204" pitchFamily="34" charset="0"/>
              </a:rPr>
            </a:br>
            <a:r>
              <a:rPr lang="en-US" sz="2400">
                <a:latin typeface="Tahoma" panose="020B0604030504040204" pitchFamily="34" charset="0"/>
                <a:ea typeface="Tahoma" panose="020B0604030504040204" pitchFamily="34" charset="0"/>
                <a:cs typeface="Tahoma" panose="020B0604030504040204" pitchFamily="34" charset="0"/>
              </a:rPr>
              <a:t>Từ kết quả phát hiện, kết luận rằng ảnh võng mạc có tổn thương sáng hay không</a:t>
            </a:r>
          </a:p>
          <a:p>
            <a:pPr marL="457200" lvl="1" indent="0">
              <a:buNone/>
            </a:pPr>
            <a:endParaRPr lang="en-US" sz="2400">
              <a:latin typeface="Tahoma" panose="020B0604030504040204" pitchFamily="34" charset="0"/>
              <a:ea typeface="Tahoma" panose="020B0604030504040204" pitchFamily="34" charset="0"/>
              <a:cs typeface="Tahoma" panose="020B0604030504040204" pitchFamily="34" charset="0"/>
            </a:endParaRPr>
          </a:p>
          <a:p>
            <a:pPr marL="457200" indent="-342900"/>
            <a:r>
              <a:rPr lang="en-US" sz="2400">
                <a:latin typeface="Tahoma" panose="020B0604030504040204" pitchFamily="34" charset="0"/>
                <a:ea typeface="Tahoma" panose="020B0604030504040204" pitchFamily="34" charset="0"/>
                <a:cs typeface="Tahoma" panose="020B0604030504040204" pitchFamily="34" charset="0"/>
              </a:rPr>
              <a:t>Tập dữ liệu được sử dụng là tập STARE</a:t>
            </a:r>
          </a:p>
        </p:txBody>
      </p:sp>
      <p:sp>
        <p:nvSpPr>
          <p:cNvPr id="4" name="Slide Number Placeholder 3">
            <a:extLst>
              <a:ext uri="{FF2B5EF4-FFF2-40B4-BE49-F238E27FC236}">
                <a16:creationId xmlns:a16="http://schemas.microsoft.com/office/drawing/2014/main" id="{AAF8BE4D-25E5-334E-B353-E251D8EFD032}"/>
              </a:ext>
            </a:extLst>
          </p:cNvPr>
          <p:cNvSpPr>
            <a:spLocks noGrp="1"/>
          </p:cNvSpPr>
          <p:nvPr>
            <p:ph type="sldNum" sz="quarter" idx="12"/>
          </p:nvPr>
        </p:nvSpPr>
        <p:spPr/>
        <p:txBody>
          <a:bodyPr/>
          <a:lstStyle/>
          <a:p>
            <a:fld id="{3F530FF4-013A-924C-BA27-6BD6F6A8BE84}" type="slidenum">
              <a:rPr lang="en-US" smtClean="0"/>
              <a:t>6</a:t>
            </a:fld>
            <a:endParaRPr lang="en-US" dirty="0"/>
          </a:p>
        </p:txBody>
      </p:sp>
      <p:pic>
        <p:nvPicPr>
          <p:cNvPr id="6" name="Picture 5">
            <a:extLst>
              <a:ext uri="{FF2B5EF4-FFF2-40B4-BE49-F238E27FC236}">
                <a16:creationId xmlns:a16="http://schemas.microsoft.com/office/drawing/2014/main" id="{48E05EF0-858D-A944-8C5B-EDBBBD8E4783}"/>
              </a:ext>
            </a:extLst>
          </p:cNvPr>
          <p:cNvPicPr>
            <a:picLocks noChangeAspect="1"/>
          </p:cNvPicPr>
          <p:nvPr/>
        </p:nvPicPr>
        <p:blipFill>
          <a:blip r:embed="rId3"/>
          <a:stretch>
            <a:fillRect/>
          </a:stretch>
        </p:blipFill>
        <p:spPr>
          <a:xfrm>
            <a:off x="618683" y="4468198"/>
            <a:ext cx="7721600" cy="901700"/>
          </a:xfrm>
          <a:prstGeom prst="rect">
            <a:avLst/>
          </a:prstGeom>
        </p:spPr>
      </p:pic>
    </p:spTree>
    <p:extLst>
      <p:ext uri="{BB962C8B-B14F-4D97-AF65-F5344CB8AC3E}">
        <p14:creationId xmlns:p14="http://schemas.microsoft.com/office/powerpoint/2010/main" val="1982138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9C63BD-F38A-3A46-84F7-678356E518CC}"/>
              </a:ext>
            </a:extLst>
          </p:cNvPr>
          <p:cNvSpPr>
            <a:spLocks noGrp="1"/>
          </p:cNvSpPr>
          <p:nvPr>
            <p:ph idx="1"/>
          </p:nvPr>
        </p:nvSpPr>
        <p:spPr>
          <a:xfrm>
            <a:off x="629587" y="1241309"/>
            <a:ext cx="7689954" cy="5115042"/>
          </a:xfrm>
        </p:spPr>
        <p:txBody>
          <a:bodyPr>
            <a:normAutofit/>
          </a:bodyPr>
          <a:lstStyle/>
          <a:p>
            <a:pPr>
              <a:lnSpc>
                <a:spcPct val="150000"/>
              </a:lnSpc>
            </a:pPr>
            <a:r>
              <a:rPr lang="en-US" sz="2800">
                <a:latin typeface="Tahoma" panose="020B0604030504040204" pitchFamily="34" charset="0"/>
                <a:ea typeface="Tahoma" panose="020B0604030504040204" pitchFamily="34" charset="0"/>
                <a:cs typeface="Tahoma" panose="020B0604030504040204" pitchFamily="34" charset="0"/>
              </a:rPr>
              <a:t>Tổn thương sáng (bright lesions) là những điểm hoặc vùng tổn thương có màu trắng vàng trên võng mạc </a:t>
            </a:r>
          </a:p>
          <a:p>
            <a:pPr>
              <a:lnSpc>
                <a:spcPct val="150000"/>
              </a:lnSpc>
            </a:pPr>
            <a:r>
              <a:rPr lang="en-US" sz="2800">
                <a:latin typeface="Tahoma" panose="020B0604030504040204" pitchFamily="34" charset="0"/>
                <a:ea typeface="Tahoma" panose="020B0604030504040204" pitchFamily="34" charset="0"/>
                <a:cs typeface="Tahoma" panose="020B0604030504040204" pitchFamily="34" charset="0"/>
              </a:rPr>
              <a:t>Tổn thương sáng chủ yếu bao gồm:</a:t>
            </a:r>
          </a:p>
          <a:p>
            <a:pPr lvl="1">
              <a:lnSpc>
                <a:spcPct val="150000"/>
              </a:lnSpc>
            </a:pPr>
            <a:r>
              <a:rPr lang="en-US" sz="2400">
                <a:latin typeface="Tahoma" panose="020B0604030504040204" pitchFamily="34" charset="0"/>
                <a:ea typeface="Tahoma" panose="020B0604030504040204" pitchFamily="34" charset="0"/>
                <a:cs typeface="Tahoma" panose="020B0604030504040204" pitchFamily="34" charset="0"/>
              </a:rPr>
              <a:t>Xuất tiết võng mạc (exudate)</a:t>
            </a:r>
          </a:p>
          <a:p>
            <a:pPr lvl="1">
              <a:lnSpc>
                <a:spcPct val="150000"/>
              </a:lnSpc>
            </a:pPr>
            <a:r>
              <a:rPr lang="en-US" sz="2400">
                <a:latin typeface="Tahoma" panose="020B0604030504040204" pitchFamily="34" charset="0"/>
                <a:ea typeface="Tahoma" panose="020B0604030504040204" pitchFamily="34" charset="0"/>
                <a:cs typeface="Tahoma" panose="020B0604030504040204" pitchFamily="34" charset="0"/>
              </a:rPr>
              <a:t>Tổn thương hình bông gòn (cotton-wool spot)</a:t>
            </a:r>
          </a:p>
          <a:p>
            <a:pPr lvl="1">
              <a:lnSpc>
                <a:spcPct val="150000"/>
              </a:lnSpc>
            </a:pPr>
            <a:r>
              <a:rPr lang="en-US" sz="2400">
                <a:latin typeface="Tahoma" panose="020B0604030504040204" pitchFamily="34" charset="0"/>
                <a:ea typeface="Tahoma" panose="020B0604030504040204" pitchFamily="34" charset="0"/>
                <a:cs typeface="Tahoma" panose="020B0604030504040204" pitchFamily="34" charset="0"/>
              </a:rPr>
              <a:t>Tích tụ chất béo (drusen)</a:t>
            </a:r>
          </a:p>
          <a:p>
            <a:pPr lvl="1">
              <a:lnSpc>
                <a:spcPct val="150000"/>
              </a:lnSpc>
            </a:pPr>
            <a:r>
              <a:rPr lang="en-US" sz="2400">
                <a:latin typeface="Tahoma" panose="020B0604030504040204" pitchFamily="34" charset="0"/>
                <a:ea typeface="Tahoma" panose="020B0604030504040204" pitchFamily="34" charset="0"/>
                <a:cs typeface="Tahoma" panose="020B0604030504040204" pitchFamily="34" charset="0"/>
              </a:rPr>
              <a:t>Xơ hoá dưới nền võng mạc (subretinal fibrosis)</a:t>
            </a:r>
            <a:endParaRPr lang="en-US" sz="200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98176312-F1CC-A248-A5B9-042D37EF7848}"/>
              </a:ext>
            </a:extLst>
          </p:cNvPr>
          <p:cNvSpPr>
            <a:spLocks noGrp="1"/>
          </p:cNvSpPr>
          <p:nvPr>
            <p:ph type="sldNum" sz="quarter" idx="12"/>
          </p:nvPr>
        </p:nvSpPr>
        <p:spPr/>
        <p:txBody>
          <a:bodyPr/>
          <a:lstStyle/>
          <a:p>
            <a:fld id="{3F530FF4-013A-924C-BA27-6BD6F6A8BE84}" type="slidenum">
              <a:rPr lang="en-US" smtClean="0"/>
              <a:t>7</a:t>
            </a:fld>
            <a:endParaRPr lang="en-US" dirty="0"/>
          </a:p>
        </p:txBody>
      </p:sp>
      <p:sp>
        <p:nvSpPr>
          <p:cNvPr id="7" name="Title 1">
            <a:extLst>
              <a:ext uri="{FF2B5EF4-FFF2-40B4-BE49-F238E27FC236}">
                <a16:creationId xmlns:a16="http://schemas.microsoft.com/office/drawing/2014/main" id="{053F50C8-CED5-044E-AC52-D63A13FC7EA4}"/>
              </a:ext>
            </a:extLst>
          </p:cNvPr>
          <p:cNvSpPr txBox="1">
            <a:spLocks/>
          </p:cNvSpPr>
          <p:nvPr/>
        </p:nvSpPr>
        <p:spPr>
          <a:xfrm>
            <a:off x="1147936" y="216864"/>
            <a:ext cx="6589199" cy="62258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a:solidFill>
                  <a:srgbClr val="002060"/>
                </a:solidFill>
                <a:latin typeface="Tahoma" panose="020B0604030504040204" pitchFamily="34" charset="0"/>
                <a:ea typeface="Tahoma" panose="020B0604030504040204" pitchFamily="34" charset="0"/>
                <a:cs typeface="Tahoma" panose="020B0604030504040204" pitchFamily="34" charset="0"/>
              </a:rPr>
              <a:t>CƠ SỞ LÝ THUYẾT </a:t>
            </a:r>
          </a:p>
        </p:txBody>
      </p:sp>
    </p:spTree>
    <p:extLst>
      <p:ext uri="{BB962C8B-B14F-4D97-AF65-F5344CB8AC3E}">
        <p14:creationId xmlns:p14="http://schemas.microsoft.com/office/powerpoint/2010/main" val="3225562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9C63BD-F38A-3A46-84F7-678356E518CC}"/>
              </a:ext>
            </a:extLst>
          </p:cNvPr>
          <p:cNvSpPr>
            <a:spLocks noGrp="1"/>
          </p:cNvSpPr>
          <p:nvPr>
            <p:ph idx="1"/>
          </p:nvPr>
        </p:nvSpPr>
        <p:spPr>
          <a:xfrm>
            <a:off x="466538" y="1243157"/>
            <a:ext cx="7478249" cy="4734838"/>
          </a:xfrm>
        </p:spPr>
        <p:txBody>
          <a:bodyPr>
            <a:normAutofit/>
          </a:bodyPr>
          <a:lstStyle/>
          <a:p>
            <a:pPr>
              <a:lnSpc>
                <a:spcPct val="100000"/>
              </a:lnSpc>
            </a:pPr>
            <a:r>
              <a:rPr lang="en-US" sz="2400" b="1">
                <a:latin typeface="Tahoma" panose="020B0604030504040204" pitchFamily="34" charset="0"/>
                <a:ea typeface="Tahoma" panose="020B0604030504040204" pitchFamily="34" charset="0"/>
                <a:cs typeface="Tahoma" panose="020B0604030504040204" pitchFamily="34" charset="0"/>
              </a:rPr>
              <a:t>Xuất tiết võng mạc (exudate)</a:t>
            </a:r>
            <a:r>
              <a:rPr lang="en-US" sz="2400">
                <a:latin typeface="Tahoma" panose="020B0604030504040204" pitchFamily="34" charset="0"/>
                <a:ea typeface="Tahoma" panose="020B0604030504040204" pitchFamily="34" charset="0"/>
                <a:cs typeface="Tahoma" panose="020B0604030504040204" pitchFamily="34" charset="0"/>
              </a:rPr>
              <a:t>: xuất hiện khi mạch máu rò rỉ dịch, chất béo và lipoprotein dẫn tới kết tủa hợp chất béo lipit trên bề mặt võng mạc </a:t>
            </a:r>
          </a:p>
          <a:p>
            <a:pPr>
              <a:lnSpc>
                <a:spcPct val="100000"/>
              </a:lnSpc>
            </a:pPr>
            <a:r>
              <a:rPr lang="en-US" sz="2400">
                <a:latin typeface="Tahoma" panose="020B0604030504040204" pitchFamily="34" charset="0"/>
                <a:ea typeface="Tahoma" panose="020B0604030504040204" pitchFamily="34" charset="0"/>
                <a:cs typeface="Tahoma" panose="020B0604030504040204" pitchFamily="34" charset="0"/>
              </a:rPr>
              <a:t>Là triệu chứng của một số bệnh </a:t>
            </a:r>
          </a:p>
          <a:p>
            <a:pPr lvl="1">
              <a:lnSpc>
                <a:spcPct val="100000"/>
              </a:lnSpc>
            </a:pPr>
            <a:r>
              <a:rPr lang="en-US" sz="2000">
                <a:latin typeface="Tahoma" panose="020B0604030504040204" pitchFamily="34" charset="0"/>
                <a:ea typeface="Tahoma" panose="020B0604030504040204" pitchFamily="34" charset="0"/>
                <a:cs typeface="Tahoma" panose="020B0604030504040204" pitchFamily="34" charset="0"/>
              </a:rPr>
              <a:t>Đái tháo đường võng mạc </a:t>
            </a:r>
          </a:p>
          <a:p>
            <a:pPr lvl="1">
              <a:lnSpc>
                <a:spcPct val="100000"/>
              </a:lnSpc>
            </a:pPr>
            <a:r>
              <a:rPr lang="en-US" sz="2000">
                <a:latin typeface="Tahoma" panose="020B0604030504040204" pitchFamily="34" charset="0"/>
                <a:ea typeface="Tahoma" panose="020B0604030504040204" pitchFamily="34" charset="0"/>
                <a:cs typeface="Tahoma" panose="020B0604030504040204" pitchFamily="34" charset="0"/>
              </a:rPr>
              <a:t>Tăng áp võng mạc</a:t>
            </a:r>
          </a:p>
          <a:p>
            <a:pPr lvl="1">
              <a:lnSpc>
                <a:spcPct val="100000"/>
              </a:lnSpc>
            </a:pPr>
            <a:r>
              <a:rPr lang="en-US" sz="2000">
                <a:latin typeface="Tahoma" panose="020B0604030504040204" pitchFamily="34" charset="0"/>
                <a:ea typeface="Tahoma" panose="020B0604030504040204" pitchFamily="34" charset="0"/>
                <a:cs typeface="Tahoma" panose="020B0604030504040204" pitchFamily="34" charset="0"/>
              </a:rPr>
              <a:t>Giãn mạch võng mạc </a:t>
            </a:r>
          </a:p>
          <a:p>
            <a:pPr lvl="1">
              <a:lnSpc>
                <a:spcPct val="100000"/>
              </a:lnSpc>
            </a:pPr>
            <a:r>
              <a:rPr lang="en-US" sz="2000">
                <a:latin typeface="Tahoma" panose="020B0604030504040204" pitchFamily="34" charset="0"/>
                <a:ea typeface="Tahoma" panose="020B0604030504040204" pitchFamily="34" charset="0"/>
                <a:cs typeface="Tahoma" panose="020B0604030504040204" pitchFamily="34" charset="0"/>
              </a:rPr>
              <a:t>Tăng sinh mạch máu võng</a:t>
            </a:r>
          </a:p>
          <a:p>
            <a:pPr marL="342900" lvl="1" indent="0">
              <a:lnSpc>
                <a:spcPct val="100000"/>
              </a:lnSpc>
              <a:buNone/>
            </a:pPr>
            <a:r>
              <a:rPr lang="en-US" sz="2000">
                <a:latin typeface="Tahoma" panose="020B0604030504040204" pitchFamily="34" charset="0"/>
                <a:ea typeface="Tahoma" panose="020B0604030504040204" pitchFamily="34" charset="0"/>
                <a:cs typeface="Tahoma" panose="020B0604030504040204" pitchFamily="34" charset="0"/>
              </a:rPr>
              <a:t>mạc</a:t>
            </a:r>
          </a:p>
          <a:p>
            <a:pPr lvl="1">
              <a:lnSpc>
                <a:spcPct val="100000"/>
              </a:lnSpc>
            </a:pPr>
            <a:r>
              <a:rPr lang="en-US" sz="2000">
                <a:latin typeface="Tahoma" panose="020B0604030504040204" pitchFamily="34" charset="0"/>
                <a:ea typeface="Tahoma" panose="020B0604030504040204" pitchFamily="34" charset="0"/>
                <a:cs typeface="Tahoma" panose="020B0604030504040204" pitchFamily="34" charset="0"/>
              </a:rPr>
              <a:t>...</a:t>
            </a:r>
          </a:p>
        </p:txBody>
      </p:sp>
      <p:sp>
        <p:nvSpPr>
          <p:cNvPr id="4" name="Slide Number Placeholder 3">
            <a:extLst>
              <a:ext uri="{FF2B5EF4-FFF2-40B4-BE49-F238E27FC236}">
                <a16:creationId xmlns:a16="http://schemas.microsoft.com/office/drawing/2014/main" id="{669A2D59-FD07-3349-A217-6E4A0DDA490F}"/>
              </a:ext>
            </a:extLst>
          </p:cNvPr>
          <p:cNvSpPr>
            <a:spLocks noGrp="1"/>
          </p:cNvSpPr>
          <p:nvPr>
            <p:ph type="sldNum" sz="quarter" idx="12"/>
          </p:nvPr>
        </p:nvSpPr>
        <p:spPr/>
        <p:txBody>
          <a:bodyPr/>
          <a:lstStyle/>
          <a:p>
            <a:fld id="{3F530FF4-013A-924C-BA27-6BD6F6A8BE84}" type="slidenum">
              <a:rPr lang="en-US" smtClean="0"/>
              <a:t>8</a:t>
            </a:fld>
            <a:endParaRPr lang="en-US" dirty="0"/>
          </a:p>
        </p:txBody>
      </p:sp>
      <p:pic>
        <p:nvPicPr>
          <p:cNvPr id="5" name="Picture 4">
            <a:extLst>
              <a:ext uri="{FF2B5EF4-FFF2-40B4-BE49-F238E27FC236}">
                <a16:creationId xmlns:a16="http://schemas.microsoft.com/office/drawing/2014/main" id="{04F271F9-43EC-BD4B-908D-0DB84F650921}"/>
              </a:ext>
            </a:extLst>
          </p:cNvPr>
          <p:cNvPicPr>
            <a:picLocks noChangeAspect="1"/>
          </p:cNvPicPr>
          <p:nvPr/>
        </p:nvPicPr>
        <p:blipFill>
          <a:blip r:embed="rId3"/>
          <a:stretch>
            <a:fillRect/>
          </a:stretch>
        </p:blipFill>
        <p:spPr>
          <a:xfrm>
            <a:off x="4503077" y="3085615"/>
            <a:ext cx="4451659" cy="3327616"/>
          </a:xfrm>
          <a:prstGeom prst="rect">
            <a:avLst/>
          </a:prstGeom>
        </p:spPr>
      </p:pic>
      <p:sp>
        <p:nvSpPr>
          <p:cNvPr id="9" name="Title 1">
            <a:extLst>
              <a:ext uri="{FF2B5EF4-FFF2-40B4-BE49-F238E27FC236}">
                <a16:creationId xmlns:a16="http://schemas.microsoft.com/office/drawing/2014/main" id="{19BF82CD-72D3-8446-832A-39B18CACF324}"/>
              </a:ext>
            </a:extLst>
          </p:cNvPr>
          <p:cNvSpPr txBox="1">
            <a:spLocks/>
          </p:cNvSpPr>
          <p:nvPr/>
        </p:nvSpPr>
        <p:spPr>
          <a:xfrm>
            <a:off x="1147936" y="216864"/>
            <a:ext cx="6589199" cy="62258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a:solidFill>
                  <a:srgbClr val="002060"/>
                </a:solidFill>
                <a:latin typeface="Tahoma" panose="020B0604030504040204" pitchFamily="34" charset="0"/>
                <a:ea typeface="Tahoma" panose="020B0604030504040204" pitchFamily="34" charset="0"/>
                <a:cs typeface="Tahoma" panose="020B0604030504040204" pitchFamily="34" charset="0"/>
              </a:rPr>
              <a:t>CƠ SỞ LÝ THUYẾT </a:t>
            </a:r>
          </a:p>
        </p:txBody>
      </p:sp>
    </p:spTree>
    <p:extLst>
      <p:ext uri="{BB962C8B-B14F-4D97-AF65-F5344CB8AC3E}">
        <p14:creationId xmlns:p14="http://schemas.microsoft.com/office/powerpoint/2010/main" val="3159191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9C63BD-F38A-3A46-84F7-678356E518CC}"/>
              </a:ext>
            </a:extLst>
          </p:cNvPr>
          <p:cNvSpPr>
            <a:spLocks noGrp="1"/>
          </p:cNvSpPr>
          <p:nvPr>
            <p:ph idx="1"/>
          </p:nvPr>
        </p:nvSpPr>
        <p:spPr>
          <a:xfrm>
            <a:off x="604593" y="1061581"/>
            <a:ext cx="8119681" cy="4734838"/>
          </a:xfrm>
        </p:spPr>
        <p:txBody>
          <a:bodyPr>
            <a:normAutofit/>
          </a:bodyPr>
          <a:lstStyle/>
          <a:p>
            <a:pPr>
              <a:lnSpc>
                <a:spcPct val="100000"/>
              </a:lnSpc>
            </a:pPr>
            <a:r>
              <a:rPr lang="en-US" sz="2000" b="1">
                <a:latin typeface="Tahoma" panose="020B0604030504040204" pitchFamily="34" charset="0"/>
                <a:ea typeface="Tahoma" panose="020B0604030504040204" pitchFamily="34" charset="0"/>
                <a:cs typeface="Tahoma" panose="020B0604030504040204" pitchFamily="34" charset="0"/>
              </a:rPr>
              <a:t>Tổn thương hình bông gòn (cotton-wool spot): </a:t>
            </a:r>
            <a:r>
              <a:rPr lang="en-US" sz="2000">
                <a:latin typeface="Tahoma" panose="020B0604030504040204" pitchFamily="34" charset="0"/>
                <a:ea typeface="Tahoma" panose="020B0604030504040204" pitchFamily="34" charset="0"/>
                <a:cs typeface="Tahoma" panose="020B0604030504040204" pitchFamily="34" charset="0"/>
              </a:rPr>
              <a:t>tổn thương trên một khu vực tập trung màu trắng vàng, cạnh mờ, có hình dáng như một khối bông gòn trên bề mặt võng mạc.</a:t>
            </a:r>
          </a:p>
          <a:p>
            <a:pPr>
              <a:lnSpc>
                <a:spcPct val="100000"/>
              </a:lnSpc>
            </a:pPr>
            <a:r>
              <a:rPr lang="en-US" sz="2000">
                <a:latin typeface="Tahoma" panose="020B0604030504040204" pitchFamily="34" charset="0"/>
                <a:ea typeface="Tahoma" panose="020B0604030504040204" pitchFamily="34" charset="0"/>
                <a:cs typeface="Tahoma" panose="020B0604030504040204" pitchFamily="34" charset="0"/>
              </a:rPr>
              <a:t>Nguyên nhân hình thành do thương tổn của sợi thần kinh</a:t>
            </a:r>
          </a:p>
          <a:p>
            <a:pPr>
              <a:lnSpc>
                <a:spcPct val="100000"/>
              </a:lnSpc>
            </a:pPr>
            <a:r>
              <a:rPr lang="en-US" sz="2000">
                <a:latin typeface="Tahoma" panose="020B0604030504040204" pitchFamily="34" charset="0"/>
                <a:ea typeface="Tahoma" panose="020B0604030504040204" pitchFamily="34" charset="0"/>
                <a:cs typeface="Tahoma" panose="020B0604030504040204" pitchFamily="34" charset="0"/>
              </a:rPr>
              <a:t>Dấu hiệu của bệnh đái tháo đường hoặc bệnh tăng áp võng mạc </a:t>
            </a:r>
          </a:p>
        </p:txBody>
      </p:sp>
      <p:sp>
        <p:nvSpPr>
          <p:cNvPr id="4" name="Slide Number Placeholder 3">
            <a:extLst>
              <a:ext uri="{FF2B5EF4-FFF2-40B4-BE49-F238E27FC236}">
                <a16:creationId xmlns:a16="http://schemas.microsoft.com/office/drawing/2014/main" id="{95B16CA7-B74B-734B-9F56-17C26D92325F}"/>
              </a:ext>
            </a:extLst>
          </p:cNvPr>
          <p:cNvSpPr>
            <a:spLocks noGrp="1"/>
          </p:cNvSpPr>
          <p:nvPr>
            <p:ph type="sldNum" sz="quarter" idx="12"/>
          </p:nvPr>
        </p:nvSpPr>
        <p:spPr/>
        <p:txBody>
          <a:bodyPr/>
          <a:lstStyle/>
          <a:p>
            <a:fld id="{3F530FF4-013A-924C-BA27-6BD6F6A8BE84}" type="slidenum">
              <a:rPr lang="en-US" smtClean="0"/>
              <a:t>9</a:t>
            </a:fld>
            <a:endParaRPr lang="en-US" dirty="0"/>
          </a:p>
        </p:txBody>
      </p:sp>
      <p:pic>
        <p:nvPicPr>
          <p:cNvPr id="6" name="Picture 5">
            <a:extLst>
              <a:ext uri="{FF2B5EF4-FFF2-40B4-BE49-F238E27FC236}">
                <a16:creationId xmlns:a16="http://schemas.microsoft.com/office/drawing/2014/main" id="{9A8F4AD4-4C91-3149-BFED-72C5A10B57CB}"/>
              </a:ext>
            </a:extLst>
          </p:cNvPr>
          <p:cNvPicPr>
            <a:picLocks noChangeAspect="1"/>
          </p:cNvPicPr>
          <p:nvPr/>
        </p:nvPicPr>
        <p:blipFill>
          <a:blip r:embed="rId2"/>
          <a:stretch>
            <a:fillRect/>
          </a:stretch>
        </p:blipFill>
        <p:spPr>
          <a:xfrm>
            <a:off x="2074807" y="3282892"/>
            <a:ext cx="4735456" cy="3256021"/>
          </a:xfrm>
          <a:prstGeom prst="rect">
            <a:avLst/>
          </a:prstGeom>
        </p:spPr>
      </p:pic>
      <p:sp>
        <p:nvSpPr>
          <p:cNvPr id="9" name="Title 1">
            <a:extLst>
              <a:ext uri="{FF2B5EF4-FFF2-40B4-BE49-F238E27FC236}">
                <a16:creationId xmlns:a16="http://schemas.microsoft.com/office/drawing/2014/main" id="{CEC52438-7243-244F-B475-47819ADE29F6}"/>
              </a:ext>
            </a:extLst>
          </p:cNvPr>
          <p:cNvSpPr txBox="1">
            <a:spLocks/>
          </p:cNvSpPr>
          <p:nvPr/>
        </p:nvSpPr>
        <p:spPr>
          <a:xfrm>
            <a:off x="1147936" y="216864"/>
            <a:ext cx="6589199" cy="62258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b="1">
                <a:solidFill>
                  <a:srgbClr val="002060"/>
                </a:solidFill>
                <a:latin typeface="Tahoma" panose="020B0604030504040204" pitchFamily="34" charset="0"/>
                <a:ea typeface="Tahoma" panose="020B0604030504040204" pitchFamily="34" charset="0"/>
                <a:cs typeface="Tahoma" panose="020B0604030504040204" pitchFamily="34" charset="0"/>
              </a:rPr>
              <a:t>CƠ SỞ LÝ THUYẾT </a:t>
            </a:r>
          </a:p>
        </p:txBody>
      </p:sp>
    </p:spTree>
    <p:extLst>
      <p:ext uri="{BB962C8B-B14F-4D97-AF65-F5344CB8AC3E}">
        <p14:creationId xmlns:p14="http://schemas.microsoft.com/office/powerpoint/2010/main" val="3490861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10877</TotalTime>
  <Words>1398</Words>
  <Application>Microsoft Macintosh PowerPoint</Application>
  <PresentationFormat>On-screen Show (4:3)</PresentationFormat>
  <Paragraphs>169</Paragraphs>
  <Slides>26</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 Unicode MS</vt:lpstr>
      <vt:lpstr>Arial</vt:lpstr>
      <vt:lpstr>Calibri</vt:lpstr>
      <vt:lpstr>Tahoma</vt:lpstr>
      <vt:lpstr>Office Theme</vt:lpstr>
      <vt:lpstr>PHÁT HIỆN BẤT THƯỜNG  TRONG ẢNH VÕNG MẠC MẮT</vt:lpstr>
      <vt:lpstr>NỘI DUNG BÁO CÁO</vt:lpstr>
      <vt:lpstr>GIỚI THIỆU ĐỀ TÀI</vt:lpstr>
      <vt:lpstr>GIỚI THIỆU ĐỀ TÀI</vt:lpstr>
      <vt:lpstr>MỤC TIÊU VÀ NỘI DUNG ĐỀ TÀI </vt:lpstr>
      <vt:lpstr>GIỚI HẠN ĐỀ TÀI </vt:lpstr>
      <vt:lpstr>PowerPoint Presentation</vt:lpstr>
      <vt:lpstr>PowerPoint Presentation</vt:lpstr>
      <vt:lpstr>PowerPoint Presentation</vt:lpstr>
      <vt:lpstr>PowerPoint Presentation</vt:lpstr>
      <vt:lpstr>PowerPoint Presentation</vt:lpstr>
      <vt:lpstr>PHƯƠNG PHÁP PHÁT HIỆN TỔN THƯƠNG SÁNG</vt:lpstr>
      <vt:lpstr>PowerPoint Presentation</vt:lpstr>
      <vt:lpstr>PowerPoint Presentation</vt:lpstr>
      <vt:lpstr>PowerPoint Presentation</vt:lpstr>
      <vt:lpstr>PowerPoint Presentation</vt:lpstr>
      <vt:lpstr>PowerPoint Presentation</vt:lpstr>
      <vt:lpstr>PowerPoint Presentation</vt:lpstr>
      <vt:lpstr>PHƯƠNG PHÁP ĐÁNH GIÁ </vt:lpstr>
      <vt:lpstr>KẾT QUẢ HIỆN THỰC </vt:lpstr>
      <vt:lpstr>KẾT QUẢ HIỆN THỰC </vt:lpstr>
      <vt:lpstr>KẾT LUẬN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109</cp:revision>
  <dcterms:created xsi:type="dcterms:W3CDTF">2019-05-27T03:51:01Z</dcterms:created>
  <dcterms:modified xsi:type="dcterms:W3CDTF">2019-06-12T12:13:02Z</dcterms:modified>
</cp:coreProperties>
</file>